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2"/>
  </p:notesMasterIdLst>
  <p:sldIdLst>
    <p:sldId id="397" r:id="rId2"/>
    <p:sldId id="594" r:id="rId3"/>
    <p:sldId id="595" r:id="rId4"/>
    <p:sldId id="596" r:id="rId5"/>
    <p:sldId id="597" r:id="rId6"/>
    <p:sldId id="598" r:id="rId7"/>
    <p:sldId id="599" r:id="rId8"/>
    <p:sldId id="600" r:id="rId9"/>
    <p:sldId id="601" r:id="rId10"/>
    <p:sldId id="602" r:id="rId11"/>
    <p:sldId id="607" r:id="rId12"/>
    <p:sldId id="399" r:id="rId13"/>
    <p:sldId id="400" r:id="rId14"/>
    <p:sldId id="609" r:id="rId15"/>
    <p:sldId id="610" r:id="rId16"/>
    <p:sldId id="611" r:id="rId17"/>
    <p:sldId id="612" r:id="rId18"/>
    <p:sldId id="613" r:id="rId19"/>
    <p:sldId id="614" r:id="rId20"/>
    <p:sldId id="603" r:id="rId21"/>
    <p:sldId id="593" r:id="rId22"/>
    <p:sldId id="401" r:id="rId23"/>
    <p:sldId id="402" r:id="rId24"/>
    <p:sldId id="403" r:id="rId25"/>
    <p:sldId id="404" r:id="rId26"/>
    <p:sldId id="414" r:id="rId27"/>
    <p:sldId id="415" r:id="rId28"/>
    <p:sldId id="416" r:id="rId29"/>
    <p:sldId id="417" r:id="rId30"/>
    <p:sldId id="73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1" r:id="rId44"/>
    <p:sldId id="436" r:id="rId45"/>
    <p:sldId id="437" r:id="rId46"/>
    <p:sldId id="438" r:id="rId47"/>
    <p:sldId id="441" r:id="rId48"/>
    <p:sldId id="442" r:id="rId49"/>
    <p:sldId id="443" r:id="rId50"/>
    <p:sldId id="444" r:id="rId51"/>
    <p:sldId id="445" r:id="rId52"/>
    <p:sldId id="446" r:id="rId53"/>
    <p:sldId id="447" r:id="rId54"/>
    <p:sldId id="257" r:id="rId55"/>
    <p:sldId id="608" r:id="rId56"/>
    <p:sldId id="830" r:id="rId57"/>
    <p:sldId id="723" r:id="rId58"/>
    <p:sldId id="725" r:id="rId59"/>
    <p:sldId id="724" r:id="rId60"/>
    <p:sldId id="831" r:id="rId61"/>
    <p:sldId id="732" r:id="rId62"/>
    <p:sldId id="733" r:id="rId63"/>
    <p:sldId id="832" r:id="rId64"/>
    <p:sldId id="837" r:id="rId65"/>
    <p:sldId id="734" r:id="rId66"/>
    <p:sldId id="839" r:id="rId67"/>
    <p:sldId id="735" r:id="rId68"/>
    <p:sldId id="840" r:id="rId69"/>
    <p:sldId id="842" r:id="rId70"/>
    <p:sldId id="843" r:id="rId71"/>
    <p:sldId id="738" r:id="rId72"/>
    <p:sldId id="743" r:id="rId73"/>
    <p:sldId id="773" r:id="rId74"/>
    <p:sldId id="844" r:id="rId75"/>
    <p:sldId id="845" r:id="rId76"/>
    <p:sldId id="818" r:id="rId77"/>
    <p:sldId id="819" r:id="rId78"/>
    <p:sldId id="820" r:id="rId79"/>
    <p:sldId id="821" r:id="rId80"/>
    <p:sldId id="822" r:id="rId81"/>
    <p:sldId id="731" r:id="rId82"/>
    <p:sldId id="763" r:id="rId83"/>
    <p:sldId id="736" r:id="rId84"/>
    <p:sldId id="764" r:id="rId85"/>
    <p:sldId id="765" r:id="rId86"/>
    <p:sldId id="766" r:id="rId87"/>
    <p:sldId id="767" r:id="rId88"/>
    <p:sldId id="768" r:id="rId89"/>
    <p:sldId id="770" r:id="rId90"/>
    <p:sldId id="769" r:id="rId9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29" autoAdjust="0"/>
    <p:restoredTop sz="94660"/>
  </p:normalViewPr>
  <p:slideViewPr>
    <p:cSldViewPr>
      <p:cViewPr>
        <p:scale>
          <a:sx n="79" d="100"/>
          <a:sy n="79" d="100"/>
        </p:scale>
        <p:origin x="-1536" y="-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396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was required to choose among their classmates those whom each wants to have stay in the same classroom and to sit near him.</a:t>
            </a:r>
            <a:r>
              <a:rPr lang="en-US" b="0" i="0" dirty="0" smtClean="0">
                <a:solidFill>
                  <a:srgbClr val="281B21"/>
                </a:solidFill>
                <a:effectLst/>
                <a:latin typeface="sl-Apres"/>
              </a:rPr>
              <a:t> At P.S. 181 in Brooklyn.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3BE99EB-D12F-46FB-8A67-5879B317E9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6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0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3BE99EB-D12F-46FB-8A67-5879B317E9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8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kateto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ateto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artingrandjean.ch/social-network-analysis-visualization-morenos-sociograms-revisited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hyperlink" Target="http://www.martingrandjean.ch/social-network-analysis-visualization-morenos-sociograms-revisited/" TargetMode="External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curleylab.psych.columbia.edu/friends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blockbuilder.org/jalapic/0020bebb012760de0d54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ckbuilder.org/jalapic/aeb4b1085f800d31b4be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blockbuilder.org/jalapic/0eba1241acdf67c62f5b87357864d662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curleylab.psych.columbia.edu/friendship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pic.github.io/facebook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pic.shinyapps.io/music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blockbuilder.org/jalapic/0eba1241acdf67c62f5b87357864d662" TargetMode="External"/><Relationship Id="rId3" Type="http://schemas.openxmlformats.org/officeDocument/2006/relationships/hyperlink" Target="http://www.martingrandjean.ch/social-network-analysis-visualization-morenos-sociograms-revisited/" TargetMode="External"/><Relationship Id="rId7" Type="http://schemas.openxmlformats.org/officeDocument/2006/relationships/hyperlink" Target="http://blockbuilder.org/jalapic/aeb4b1085f800d31b4be" TargetMode="External"/><Relationship Id="rId2" Type="http://schemas.openxmlformats.org/officeDocument/2006/relationships/hyperlink" Target="http://kateto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ckbuilder.org/jalapic/0020bebb012760de0d54" TargetMode="External"/><Relationship Id="rId11" Type="http://schemas.openxmlformats.org/officeDocument/2006/relationships/hyperlink" Target="http://blockbuilder.org/jalapic/cf1454d62c7efa48d96ee4d803856dfa" TargetMode="External"/><Relationship Id="rId5" Type="http://schemas.openxmlformats.org/officeDocument/2006/relationships/hyperlink" Target="http://curleylab.psych.columbia.edu/friends.html" TargetMode="External"/><Relationship Id="rId10" Type="http://schemas.openxmlformats.org/officeDocument/2006/relationships/hyperlink" Target="http://curleylab.psych.columbia.edu/socdom1.html" TargetMode="External"/><Relationship Id="rId4" Type="http://schemas.openxmlformats.org/officeDocument/2006/relationships/hyperlink" Target="http://curleylab.psych.columbia.edu/friendship.html" TargetMode="External"/><Relationship Id="rId9" Type="http://schemas.openxmlformats.org/officeDocument/2006/relationships/hyperlink" Target="http://jalapic.github.io/facebook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-d.si/mz/mz3.1/faust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Social Network Analysis Workshop</a:t>
            </a:r>
            <a:br>
              <a:rPr lang="en-US" b="1" dirty="0" smtClean="0"/>
            </a:b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Glasgow, Scotland - July 2018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47" y="4202549"/>
            <a:ext cx="9967415" cy="2048127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 smtClean="0"/>
              <a:t>Prof James P Curley</a:t>
            </a:r>
          </a:p>
          <a:p>
            <a:r>
              <a:rPr lang="en-US" sz="2900" b="1" dirty="0" smtClean="0">
                <a:solidFill>
                  <a:schemeClr val="accent1"/>
                </a:solidFill>
              </a:rPr>
              <a:t>@</a:t>
            </a:r>
            <a:r>
              <a:rPr lang="en-US" sz="2900" b="1" dirty="0" err="1" smtClean="0">
                <a:solidFill>
                  <a:schemeClr val="accent1"/>
                </a:solidFill>
              </a:rPr>
              <a:t>jalapic</a:t>
            </a:r>
            <a:endParaRPr lang="en-US" sz="2900" b="1" dirty="0" smtClean="0">
              <a:solidFill>
                <a:schemeClr val="accent1"/>
              </a:solidFill>
            </a:endParaRPr>
          </a:p>
          <a:p>
            <a:endParaRPr lang="en-US" b="1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Associate Professor</a:t>
            </a:r>
          </a:p>
          <a:p>
            <a:r>
              <a:rPr lang="en-US" dirty="0" smtClean="0"/>
              <a:t>Psychology Department</a:t>
            </a:r>
          </a:p>
          <a:p>
            <a:r>
              <a:rPr lang="en-US" dirty="0" smtClean="0"/>
              <a:t>University of Texas at 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" y="364586"/>
            <a:ext cx="4468029" cy="5951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39" y="526118"/>
            <a:ext cx="5891998" cy="5628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6434" y="6339595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Donald Sade 1965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439660" y="6453156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Jacob </a:t>
            </a:r>
            <a:r>
              <a:rPr lang="en-US" i="1" dirty="0" err="1" smtClean="0"/>
              <a:t>Uhrich</a:t>
            </a:r>
            <a:r>
              <a:rPr lang="en-US" i="1" dirty="0" smtClean="0"/>
              <a:t> 1937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692458" y="364586"/>
            <a:ext cx="408373" cy="31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90601"/>
            <a:ext cx="6282267" cy="556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4269" y="-228600"/>
            <a:ext cx="12464931" cy="1143000"/>
          </a:xfrm>
        </p:spPr>
        <p:txBody>
          <a:bodyPr>
            <a:noAutofit/>
          </a:bodyPr>
          <a:lstStyle/>
          <a:p>
            <a:r>
              <a:rPr lang="en-US" sz="2800" b="1" u="sng" dirty="0" smtClean="0"/>
              <a:t>Explosion of Animal Social/Interaction Network Analyses</a:t>
            </a:r>
            <a:endParaRPr lang="en-US" sz="2800" b="1" u="sn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38" y="838200"/>
            <a:ext cx="505637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28000" y="6135470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Croft et al 2011 TREE</a:t>
            </a:r>
          </a:p>
          <a:p>
            <a:r>
              <a:rPr lang="en-US" dirty="0" smtClean="0"/>
              <a:t>Brent et al 2010 Am J </a:t>
            </a:r>
            <a:r>
              <a:rPr lang="en-US" dirty="0" err="1" smtClean="0"/>
              <a:t>Primatol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3886201"/>
            <a:ext cx="558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SNA makes it possible to build up larger social units and structures from observations of pair-wise interactions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In social groups, an individual’s interaction with another individual is unlikely to be independent of its interactions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6" y="513007"/>
            <a:ext cx="8903779" cy="6293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424543"/>
            <a:ext cx="527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Social Network 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007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6" y="1768433"/>
            <a:ext cx="6510622" cy="4602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0157" y="250028"/>
            <a:ext cx="282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 Structures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7796" y="2210957"/>
            <a:ext cx="37382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B</a:t>
            </a:r>
          </a:p>
          <a:p>
            <a:r>
              <a:rPr lang="en-US" sz="2400" dirty="0" smtClean="0"/>
              <a:t>B</a:t>
            </a:r>
          </a:p>
          <a:p>
            <a:r>
              <a:rPr lang="en-US" sz="2400" dirty="0" smtClean="0"/>
              <a:t>C</a:t>
            </a:r>
          </a:p>
          <a:p>
            <a:r>
              <a:rPr lang="en-US" sz="2400" dirty="0" smtClean="0"/>
              <a:t>C</a:t>
            </a:r>
          </a:p>
          <a:p>
            <a:r>
              <a:rPr lang="en-US" sz="2400" dirty="0" smtClean="0"/>
              <a:t>D</a:t>
            </a:r>
          </a:p>
          <a:p>
            <a:r>
              <a:rPr lang="en-US" sz="2400" dirty="0" smtClean="0"/>
              <a:t>E</a:t>
            </a:r>
          </a:p>
          <a:p>
            <a:r>
              <a:rPr lang="en-US" sz="2400" dirty="0" smtClean="0"/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4100" y="2213229"/>
            <a:ext cx="37863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endParaRPr lang="en-US" sz="2400" dirty="0" smtClean="0"/>
          </a:p>
          <a:p>
            <a:r>
              <a:rPr lang="en-US" sz="2400" dirty="0"/>
              <a:t>C</a:t>
            </a:r>
            <a:endParaRPr lang="en-US" sz="2400" dirty="0" smtClean="0"/>
          </a:p>
          <a:p>
            <a:r>
              <a:rPr lang="en-US" sz="2400" dirty="0"/>
              <a:t>D</a:t>
            </a:r>
            <a:endParaRPr lang="en-US" sz="2400" dirty="0" smtClean="0"/>
          </a:p>
          <a:p>
            <a:r>
              <a:rPr lang="en-US" sz="2400" dirty="0"/>
              <a:t>J</a:t>
            </a:r>
            <a:endParaRPr lang="en-US" sz="2400" dirty="0" smtClean="0"/>
          </a:p>
          <a:p>
            <a:r>
              <a:rPr lang="en-US" sz="2400" dirty="0"/>
              <a:t>E</a:t>
            </a:r>
            <a:endParaRPr lang="en-US" sz="2400" dirty="0" smtClean="0"/>
          </a:p>
          <a:p>
            <a:r>
              <a:rPr lang="en-US" sz="2400" dirty="0"/>
              <a:t>F</a:t>
            </a:r>
            <a:endParaRPr lang="en-US" sz="2400" dirty="0" smtClean="0"/>
          </a:p>
          <a:p>
            <a:r>
              <a:rPr lang="en-US" sz="2400" dirty="0"/>
              <a:t>G</a:t>
            </a:r>
            <a:endParaRPr lang="en-US" sz="2400" dirty="0" smtClean="0"/>
          </a:p>
          <a:p>
            <a:r>
              <a:rPr lang="en-US" sz="2400" dirty="0"/>
              <a:t>H</a:t>
            </a:r>
            <a:endParaRPr lang="en-US" sz="2400" dirty="0" smtClean="0"/>
          </a:p>
          <a:p>
            <a:r>
              <a:rPr lang="en-US" sz="2400" dirty="0"/>
              <a:t>I</a:t>
            </a:r>
            <a:endParaRPr lang="en-US" sz="2400" dirty="0" smtClean="0"/>
          </a:p>
          <a:p>
            <a:r>
              <a:rPr lang="en-US" sz="2400" dirty="0" smtClean="0"/>
              <a:t>K</a:t>
            </a:r>
          </a:p>
          <a:p>
            <a:r>
              <a:rPr lang="en-US" sz="2400" dirty="0" smtClean="0"/>
              <a:t>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86033"/>
              </p:ext>
            </p:extLst>
          </p:nvPr>
        </p:nvGraphicFramePr>
        <p:xfrm>
          <a:off x="2816931" y="2320134"/>
          <a:ext cx="4702984" cy="3837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  <a:gridCol w="361768"/>
              </a:tblGrid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8074" y="1537601"/>
            <a:ext cx="117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Edgelist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14248" y="1536051"/>
            <a:ext cx="419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Sociomatrix</a:t>
            </a:r>
            <a:r>
              <a:rPr lang="en-US" sz="2400" b="1" dirty="0" smtClean="0"/>
              <a:t> / Adjacency Matrix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73981" y="1537601"/>
            <a:ext cx="287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Network / </a:t>
            </a:r>
            <a:r>
              <a:rPr lang="en-US" sz="2400" b="1" dirty="0" err="1" smtClean="0"/>
              <a:t>Sociogram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31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u="sng" dirty="0" smtClean="0"/>
              <a:t>Advantages of SNA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791200" y="1066801"/>
            <a:ext cx="599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measure traditional individual indices of social interaction (e.g. </a:t>
            </a:r>
            <a:r>
              <a:rPr lang="en-US" b="1" i="1" dirty="0" smtClean="0"/>
              <a:t>degree </a:t>
            </a:r>
            <a:r>
              <a:rPr lang="en-US" dirty="0" smtClean="0"/>
              <a:t>= number of social partners, </a:t>
            </a:r>
            <a:r>
              <a:rPr lang="en-US" b="1" i="1" dirty="0" smtClean="0"/>
              <a:t>strength </a:t>
            </a:r>
            <a:r>
              <a:rPr lang="en-US" dirty="0" smtClean="0"/>
              <a:t>= frequency of interaction)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2561272"/>
            <a:ext cx="599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ascertain additional measures of an individuals sociality via indirect connections  e.g. </a:t>
            </a:r>
            <a:r>
              <a:rPr lang="en-US" b="1" i="1" dirty="0" smtClean="0"/>
              <a:t>eigenvector centrality </a:t>
            </a:r>
            <a:r>
              <a:rPr lang="en-US" dirty="0" smtClean="0"/>
              <a:t>= number of social partners that one’s own social partners additionally possess)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6400" y="4724400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Across taxa, SNA metrics at the </a:t>
            </a:r>
            <a:r>
              <a:rPr lang="en-US" sz="2000" b="1" dirty="0" smtClean="0">
                <a:solidFill>
                  <a:srgbClr val="FF0000"/>
                </a:solidFill>
              </a:rPr>
              <a:t>individual, relationship</a:t>
            </a:r>
            <a:r>
              <a:rPr lang="en-US" sz="2000" b="1" dirty="0" smtClean="0"/>
              <a:t> and  </a:t>
            </a:r>
            <a:r>
              <a:rPr lang="en-US" sz="2000" b="1" dirty="0" smtClean="0">
                <a:solidFill>
                  <a:srgbClr val="FF0000"/>
                </a:solidFill>
              </a:rPr>
              <a:t>social structure </a:t>
            </a:r>
            <a:r>
              <a:rPr lang="en-US" sz="2000" b="1" dirty="0" smtClean="0"/>
              <a:t>levels are related to various measures of fitness e.g. social learning, stress, dominance, cooperation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4191000"/>
            <a:ext cx="599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also detail social structure of entire network - e.g. </a:t>
            </a:r>
            <a:r>
              <a:rPr lang="en-US" b="1" i="1" dirty="0" err="1" smtClean="0"/>
              <a:t>assortativity</a:t>
            </a:r>
            <a:r>
              <a:rPr lang="en-US" b="1" i="1" dirty="0" smtClean="0"/>
              <a:t> </a:t>
            </a:r>
            <a:r>
              <a:rPr lang="en-US" dirty="0" smtClean="0"/>
              <a:t>= tendency of nodes of one class to connect to nodes of the same class which leads to sub-clusters &amp; presence of </a:t>
            </a:r>
            <a:r>
              <a:rPr lang="en-US" b="1" i="1" dirty="0" smtClean="0"/>
              <a:t>brokers</a:t>
            </a:r>
            <a:r>
              <a:rPr lang="en-US" dirty="0" smtClean="0"/>
              <a:t> (individuals who bridge relationships between clusters)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5006741" cy="372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7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35856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u="sng" dirty="0" smtClean="0"/>
              <a:t>SNA measures</a:t>
            </a:r>
            <a:endParaRPr lang="en-US" sz="36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203200" y="872490"/>
            <a:ext cx="9956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/>
              <a:t>Degree centrality</a:t>
            </a:r>
            <a:r>
              <a:rPr lang="en-US" sz="1400" dirty="0" smtClean="0"/>
              <a:t> - how many direct ties an individual has with others. </a:t>
            </a:r>
          </a:p>
          <a:p>
            <a:endParaRPr lang="en-US" sz="1400" dirty="0" smtClean="0"/>
          </a:p>
          <a:p>
            <a:r>
              <a:rPr lang="en-US" sz="1400" b="1" i="1" dirty="0" smtClean="0"/>
              <a:t>Eigenvector centrality </a:t>
            </a:r>
            <a:r>
              <a:rPr lang="en-US" sz="1400" dirty="0" smtClean="0"/>
              <a:t>= number of social partners that one’s own social partners additionally possess</a:t>
            </a:r>
          </a:p>
          <a:p>
            <a:endParaRPr lang="en-US" sz="1400" dirty="0" smtClean="0"/>
          </a:p>
          <a:p>
            <a:r>
              <a:rPr lang="en-US" sz="1400" b="1" i="1" dirty="0" err="1" smtClean="0"/>
              <a:t>Outdegree</a:t>
            </a:r>
            <a:r>
              <a:rPr lang="en-US" sz="1400" dirty="0" smtClean="0"/>
              <a:t> - the number of ties that originate from the focal animal (e.g., the number of grooming events initiated by the focal animal)</a:t>
            </a:r>
          </a:p>
          <a:p>
            <a:endParaRPr lang="en-US" sz="1400" dirty="0" smtClean="0"/>
          </a:p>
          <a:p>
            <a:r>
              <a:rPr lang="en-US" sz="1400" b="1" i="1" dirty="0" err="1" smtClean="0"/>
              <a:t>Indegree</a:t>
            </a:r>
            <a:r>
              <a:rPr lang="en-US" sz="1400" dirty="0" smtClean="0"/>
              <a:t> - the number of ties that are directed at the focal animal (e.g., the number of grooming events that the focal animal receives). </a:t>
            </a:r>
          </a:p>
          <a:p>
            <a:endParaRPr lang="en-US" sz="1400" i="1" dirty="0" smtClean="0"/>
          </a:p>
          <a:p>
            <a:r>
              <a:rPr lang="en-US" sz="1400" b="1" i="1" dirty="0" smtClean="0"/>
              <a:t>Strength </a:t>
            </a:r>
            <a:r>
              <a:rPr lang="en-US" sz="1400" b="1" dirty="0" smtClean="0"/>
              <a:t> </a:t>
            </a:r>
            <a:r>
              <a:rPr lang="en-US" sz="1400" dirty="0" smtClean="0"/>
              <a:t>-  the number or rate of interactions (e.g., grooming events) between a pair of animals </a:t>
            </a:r>
          </a:p>
          <a:p>
            <a:endParaRPr lang="en-US" sz="1400" dirty="0" smtClean="0"/>
          </a:p>
          <a:p>
            <a:r>
              <a:rPr lang="en-US" sz="1400" b="1" i="1" dirty="0" smtClean="0"/>
              <a:t>Average path length (L)</a:t>
            </a:r>
            <a:r>
              <a:rPr lang="en-US" sz="1400" b="1" dirty="0" smtClean="0"/>
              <a:t> </a:t>
            </a:r>
            <a:r>
              <a:rPr lang="en-US" sz="1400" dirty="0" smtClean="0"/>
              <a:t>- the average distance between pairs of individuals within a</a:t>
            </a:r>
          </a:p>
          <a:p>
            <a:r>
              <a:rPr lang="en-US" sz="1400" dirty="0" smtClean="0"/>
              <a:t>network . High L scores indicate that some individuals only interact with others very indirectly.</a:t>
            </a:r>
          </a:p>
          <a:p>
            <a:endParaRPr lang="en-US" sz="1400" dirty="0" smtClean="0"/>
          </a:p>
          <a:p>
            <a:r>
              <a:rPr lang="en-US" sz="1400" b="1" i="1" dirty="0" smtClean="0"/>
              <a:t>Compactness </a:t>
            </a:r>
            <a:r>
              <a:rPr lang="en-US" sz="1400" dirty="0" smtClean="0"/>
              <a:t>- how directly connected individuals in the network are (controlling for the size of the network)</a:t>
            </a:r>
          </a:p>
          <a:p>
            <a:endParaRPr lang="en-US" sz="1400" dirty="0" smtClean="0"/>
          </a:p>
          <a:p>
            <a:r>
              <a:rPr lang="en-US" sz="1400" b="1" i="1" dirty="0" smtClean="0"/>
              <a:t>Density (D)</a:t>
            </a:r>
            <a:r>
              <a:rPr lang="en-US" sz="1400" dirty="0" smtClean="0"/>
              <a:t> - how many potential ties between individuals are actually present. Expressed as a percentage, with high scores indicating ‘saturated’ networks (all possible ties are present) and low scores indicating ‘sparse’ networks</a:t>
            </a:r>
          </a:p>
          <a:p>
            <a:endParaRPr lang="en-US" sz="1400" dirty="0" smtClean="0"/>
          </a:p>
          <a:p>
            <a:r>
              <a:rPr lang="en-US" sz="1400" b="1" i="1" dirty="0" smtClean="0"/>
              <a:t>Clustering coefficient (C)</a:t>
            </a:r>
            <a:r>
              <a:rPr lang="en-US" sz="1400" b="1" dirty="0" smtClean="0"/>
              <a:t> </a:t>
            </a:r>
            <a:r>
              <a:rPr lang="en-US" sz="1400" dirty="0" smtClean="0"/>
              <a:t>– how ‘cliquish’ the network is. High C scores indicate that on average, focal individuals are surrounded by other individuals that are well connected to each other</a:t>
            </a:r>
          </a:p>
          <a:p>
            <a:endParaRPr lang="en-US" sz="1400" dirty="0"/>
          </a:p>
          <a:p>
            <a:r>
              <a:rPr lang="en-US" sz="1400" b="1" i="1" dirty="0" err="1" smtClean="0"/>
              <a:t>Betweenness</a:t>
            </a:r>
            <a:r>
              <a:rPr lang="en-US" sz="1400" dirty="0" smtClean="0"/>
              <a:t> - </a:t>
            </a:r>
            <a:r>
              <a:rPr lang="en-US" sz="1400" dirty="0"/>
              <a:t>the extent to </a:t>
            </a:r>
            <a:r>
              <a:rPr lang="en-US" sz="1400" dirty="0" smtClean="0"/>
              <a:t>which an individual is </a:t>
            </a:r>
            <a:r>
              <a:rPr lang="en-US" sz="1400" dirty="0"/>
              <a:t>between all other </a:t>
            </a:r>
            <a:r>
              <a:rPr lang="en-US" sz="1400" dirty="0" smtClean="0"/>
              <a:t>individuals within </a:t>
            </a:r>
            <a:r>
              <a:rPr lang="en-US" sz="1400" dirty="0"/>
              <a:t>the network</a:t>
            </a:r>
            <a:r>
              <a:rPr lang="en-US" sz="1400" dirty="0" smtClean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04800"/>
            <a:ext cx="1996964" cy="14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27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1408" y="2590800"/>
            <a:ext cx="562779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7403" y="1"/>
            <a:ext cx="7108197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448800" y="6211670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Krause et al 2009 </a:t>
            </a:r>
            <a:r>
              <a:rPr lang="en-US" dirty="0" err="1" smtClean="0"/>
              <a:t>Behav</a:t>
            </a:r>
            <a:r>
              <a:rPr lang="en-US" dirty="0" smtClean="0"/>
              <a:t> Ecol </a:t>
            </a:r>
            <a:r>
              <a:rPr lang="en-US" dirty="0" err="1" smtClean="0"/>
              <a:t>Sociobiol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400" y="2057400"/>
            <a:ext cx="28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Number of immediate neighbors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32000" y="2514600"/>
            <a:ext cx="2438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600" y="4267200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Average number of connections between individual &amp;  any other individual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36800" y="3276600"/>
            <a:ext cx="28448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45600" y="2362200"/>
            <a:ext cx="284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Degree to which an individual’s immediate neighbors are connected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15200" y="265807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48800" y="4258270"/>
            <a:ext cx="284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number of shortest paths between pairs of individuals that pass through an individual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8432800" y="3276600"/>
            <a:ext cx="10160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1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200" y="1219974"/>
            <a:ext cx="116840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C00000"/>
                </a:solidFill>
              </a:rPr>
              <a:t>Individual Level</a:t>
            </a:r>
            <a:endParaRPr lang="en-US" sz="20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What individual characteristics (personality/sex/age/etc.) predict an individuals position within a SN?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How does the introduction/removal of specific individuals alter the SN?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How do animals of similar/dissimilar strains/genetics assort in a SN?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How does an individual’s position in the network affect their future reproductive success, well-being, health, </a:t>
            </a:r>
            <a:r>
              <a:rPr lang="en-US" i="1" dirty="0" smtClean="0"/>
              <a:t>etc.</a:t>
            </a:r>
            <a:r>
              <a:rPr lang="en-US" dirty="0" smtClean="0"/>
              <a:t> ?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Does an individual’s position in the network correlate with brain specific phenotypes?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r>
              <a:rPr lang="en-US" sz="2000" u="sng" dirty="0" smtClean="0">
                <a:solidFill>
                  <a:srgbClr val="C00000"/>
                </a:solidFill>
              </a:rPr>
              <a:t>Network Level</a:t>
            </a:r>
            <a:endParaRPr lang="en-US" sz="2000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How does the number </a:t>
            </a:r>
            <a:r>
              <a:rPr lang="en-US" dirty="0" smtClean="0"/>
              <a:t>&amp; characteristics of </a:t>
            </a:r>
            <a:r>
              <a:rPr lang="en-US" dirty="0"/>
              <a:t>individuals alter the composition of the SN?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 How does the external environment (e.g. physical space) alter the composition of the SN?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How do different network types facilitate the spread of information, disease, cooperation, </a:t>
            </a:r>
            <a:r>
              <a:rPr lang="en-US" i="1" dirty="0" smtClean="0"/>
              <a:t>etc.</a:t>
            </a:r>
            <a:r>
              <a:rPr lang="en-US" dirty="0" smtClean="0"/>
              <a:t>?</a:t>
            </a:r>
            <a:endParaRPr lang="en-US" dirty="0"/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Do young animals establish different social networks to old animals?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7000" y="304800"/>
            <a:ext cx="1046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What sort of questions can be asked &amp; answered using SNA?</a:t>
            </a:r>
          </a:p>
        </p:txBody>
      </p:sp>
    </p:spTree>
    <p:extLst>
      <p:ext uri="{BB962C8B-B14F-4D97-AF65-F5344CB8AC3E}">
        <p14:creationId xmlns:p14="http://schemas.microsoft.com/office/powerpoint/2010/main" val="35923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0" y="2900376"/>
            <a:ext cx="9880600" cy="289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" y="228600"/>
            <a:ext cx="7213600" cy="11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7601" y="1600200"/>
            <a:ext cx="48895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6" descr="http://t0.gstatic.com/images?q=tbn:ANd9GcReXOwnrTDUFNE1yINbi51YrNe207tMkKPSTMzgcERc1jdt5Kh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4800" y="762000"/>
            <a:ext cx="2895599" cy="175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1"/>
            <a:ext cx="6899846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3600" y="2362201"/>
            <a:ext cx="4114800" cy="252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18401" y="4953000"/>
            <a:ext cx="436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centrality of young male long-tailed </a:t>
            </a:r>
            <a:r>
              <a:rPr lang="en-US" dirty="0" err="1" smtClean="0"/>
              <a:t>Mannakins</a:t>
            </a:r>
            <a:r>
              <a:rPr lang="en-US" dirty="0" smtClean="0"/>
              <a:t> predicts their social rise 4.8 years later – Centrality of adult males did not predict social status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0" y="6488668"/>
            <a:ext cx="436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McDonald 2007 PNAS</a:t>
            </a:r>
            <a:endParaRPr lang="en-US" dirty="0"/>
          </a:p>
        </p:txBody>
      </p:sp>
      <p:pic>
        <p:nvPicPr>
          <p:cNvPr id="21509" name="Picture 5" descr="http://www.uwyo.edu/dbmcd/LTMne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5948" y="359736"/>
            <a:ext cx="2550104" cy="2002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5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6152" y="1182061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Study of Social Dynamics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818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52400"/>
            <a:ext cx="5767926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Using R packages to analyze social  networks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igraph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statnet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sna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network</a:t>
            </a:r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intergraph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keyplayer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Rsiena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/>
              <a:t>e</a:t>
            </a:r>
            <a:r>
              <a:rPr lang="en-US" sz="2000" dirty="0" err="1" smtClean="0"/>
              <a:t>rgm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/>
              <a:t>t</a:t>
            </a:r>
            <a:r>
              <a:rPr lang="en-US" sz="2000" dirty="0" err="1" smtClean="0"/>
              <a:t>sna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timeordered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asnipe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/>
              <a:t>a</a:t>
            </a:r>
            <a:r>
              <a:rPr lang="en-US" sz="2000" dirty="0" err="1" smtClean="0"/>
              <a:t>ssortnet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err="1" smtClean="0"/>
              <a:t>anidom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/>
              <a:t>c</a:t>
            </a:r>
            <a:r>
              <a:rPr lang="en-US" sz="2000" dirty="0" smtClean="0"/>
              <a:t>ompete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….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many others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143000"/>
            <a:ext cx="520046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Packages for global  manipulation of network data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Packages modeling specific features of social networks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Packages that are more specific for animal behavior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6172200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(there  are many ! – these are just some examples)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1" y="805236"/>
            <a:ext cx="8194084" cy="5791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403" y="344443"/>
            <a:ext cx="944470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Social associations that are observed between individuals over time …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 </a:t>
            </a:r>
          </a:p>
          <a:p>
            <a:r>
              <a:rPr lang="en-US" sz="3200" dirty="0" smtClean="0"/>
              <a:t> … how to best visualize these </a:t>
            </a:r>
            <a:r>
              <a:rPr lang="en-US" sz="3200" dirty="0" err="1" smtClean="0"/>
              <a:t>sociotemporal</a:t>
            </a:r>
            <a:r>
              <a:rPr lang="en-US" sz="3200" dirty="0" smtClean="0"/>
              <a:t> patterns ?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99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39" y="264650"/>
            <a:ext cx="8194084" cy="5791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905" y="264650"/>
            <a:ext cx="6004529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What to visualize 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What questions </a:t>
            </a:r>
            <a:r>
              <a:rPr lang="en-US" sz="2400" dirty="0" smtClean="0"/>
              <a:t>are you interested </a:t>
            </a:r>
            <a:r>
              <a:rPr lang="en-US" sz="2400" dirty="0"/>
              <a:t>in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What do we want to communicate ?</a:t>
            </a:r>
          </a:p>
          <a:p>
            <a:endParaRPr lang="en-US" sz="2400" dirty="0" smtClean="0"/>
          </a:p>
          <a:p>
            <a:r>
              <a:rPr lang="en-US" sz="2400" dirty="0" smtClean="0"/>
              <a:t>Who is the audience ?</a:t>
            </a:r>
          </a:p>
          <a:p>
            <a:endParaRPr lang="en-US" sz="2400" dirty="0" smtClean="0"/>
          </a:p>
          <a:p>
            <a:r>
              <a:rPr lang="en-US" sz="2400" dirty="0" smtClean="0"/>
              <a:t>How do you want it to be viewed ?</a:t>
            </a:r>
          </a:p>
          <a:p>
            <a:endParaRPr lang="en-US" sz="2400" dirty="0" smtClean="0"/>
          </a:p>
          <a:p>
            <a:r>
              <a:rPr lang="en-US" sz="2400" dirty="0" smtClean="0"/>
              <a:t>What works best for your particular workflow?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91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905" y="273703"/>
            <a:ext cx="3927485" cy="6801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to visualize ?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-   </a:t>
            </a:r>
            <a:r>
              <a:rPr lang="en-US" sz="2000" dirty="0" err="1" smtClean="0"/>
              <a:t>Sociomatrices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Social </a:t>
            </a:r>
            <a:r>
              <a:rPr lang="en-US" sz="2000" dirty="0"/>
              <a:t>Networks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Social </a:t>
            </a:r>
            <a:r>
              <a:rPr lang="en-US" sz="2000" dirty="0"/>
              <a:t>Atom 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Chord </a:t>
            </a:r>
            <a:r>
              <a:rPr lang="en-US" sz="2000" dirty="0"/>
              <a:t>diagrams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Arc diagrams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Hierarchical trees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/>
              <a:t>Timeline/Time-ordered </a:t>
            </a:r>
            <a:r>
              <a:rPr lang="en-US" sz="2000" dirty="0" smtClean="0"/>
              <a:t>networks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26" name="Picture 2" descr="Image result for matrix network arc ch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59" y="893841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rix network arc ch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09" y="893841"/>
            <a:ext cx="3520761" cy="17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trix network arc cho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23" y="3294712"/>
            <a:ext cx="1902721" cy="19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3js network les m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01" y="3186070"/>
            <a:ext cx="2850176" cy="2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905" y="273703"/>
            <a:ext cx="3625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How to visualize ?</a:t>
            </a:r>
          </a:p>
          <a:p>
            <a:endParaRPr lang="en-US" sz="2000" dirty="0"/>
          </a:p>
        </p:txBody>
      </p:sp>
      <p:pic>
        <p:nvPicPr>
          <p:cNvPr id="2050" name="Picture 2" descr="Image result for r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1" y="1042991"/>
            <a:ext cx="1193429" cy="9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4" y="2271815"/>
            <a:ext cx="1574393" cy="10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1" y="3642755"/>
            <a:ext cx="1316318" cy="171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37" y="1080414"/>
            <a:ext cx="1291617" cy="137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 descr="Image result for d3j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98" y="831038"/>
            <a:ext cx="1442406" cy="14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Image result for sigma j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98" y="2725848"/>
            <a:ext cx="1415707" cy="9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74" y="3689552"/>
            <a:ext cx="1673854" cy="128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26" y="4638766"/>
            <a:ext cx="1123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 descr="Image result for uci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15" y="2826046"/>
            <a:ext cx="604859" cy="60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92" y="3827574"/>
            <a:ext cx="1982044" cy="6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visj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72" y="5538788"/>
            <a:ext cx="2596566" cy="6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034" y="974677"/>
            <a:ext cx="1326921" cy="10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Image result for cytoscape j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5" y="5554738"/>
            <a:ext cx="2623136" cy="9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191" y="2439658"/>
            <a:ext cx="1074605" cy="10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 descr="Image result for processi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771" y="3827574"/>
            <a:ext cx="1232428" cy="12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36" y="3510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1053" y="1057774"/>
            <a:ext cx="68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Principles of Network Visualization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582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semiology of grap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44" y="610087"/>
            <a:ext cx="3496193" cy="58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035" y="131425"/>
            <a:ext cx="5418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Jacques </a:t>
            </a:r>
            <a:r>
              <a:rPr lang="en-US" sz="2000" dirty="0" err="1" smtClean="0"/>
              <a:t>Bertin</a:t>
            </a:r>
            <a:r>
              <a:rPr lang="en-US" sz="2000" dirty="0" smtClean="0"/>
              <a:t> </a:t>
            </a:r>
            <a:r>
              <a:rPr lang="en-US" sz="2000" dirty="0"/>
              <a:t> 1967</a:t>
            </a:r>
          </a:p>
          <a:p>
            <a:endParaRPr lang="en-US" sz="2000" dirty="0"/>
          </a:p>
          <a:p>
            <a:r>
              <a:rPr lang="en-US" sz="2000" dirty="0" smtClean="0"/>
              <a:t>Semiology of Graphics: Diagrams, Networks, Maps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0" y="1509209"/>
            <a:ext cx="6069591" cy="437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7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90876" y="6207711"/>
            <a:ext cx="2701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Katya </a:t>
            </a:r>
            <a:r>
              <a:rPr lang="en-US" dirty="0" err="1" smtClean="0">
                <a:hlinkClick r:id="rId2"/>
              </a:rPr>
              <a:t>Ognyanova</a:t>
            </a:r>
            <a:r>
              <a:rPr lang="en-US" dirty="0" smtClean="0"/>
              <a:t> (Rutgers)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4" y="1328903"/>
            <a:ext cx="5976275" cy="370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11" y="1275635"/>
            <a:ext cx="5354476" cy="3820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698" y="226697"/>
            <a:ext cx="522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Network Visualization Principles   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365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62642" y="1358284"/>
            <a:ext cx="9859238" cy="4687410"/>
            <a:chOff x="962642" y="887767"/>
            <a:chExt cx="9859238" cy="468741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642" y="1068203"/>
              <a:ext cx="4989233" cy="4356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317" y="1068203"/>
              <a:ext cx="4788201" cy="4356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0351363" y="887767"/>
              <a:ext cx="470517" cy="4687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63480" y="6338656"/>
            <a:ext cx="334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– </a:t>
            </a:r>
            <a:r>
              <a:rPr lang="en-US" dirty="0" err="1" smtClean="0"/>
              <a:t>igraph</a:t>
            </a:r>
            <a:r>
              <a:rPr lang="en-US" dirty="0" smtClean="0"/>
              <a:t> package (Gabor </a:t>
            </a:r>
            <a:r>
              <a:rPr lang="en-US" dirty="0" err="1" smtClean="0"/>
              <a:t>Csardi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90876" y="6207711"/>
            <a:ext cx="2701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Katya </a:t>
            </a:r>
            <a:r>
              <a:rPr lang="en-US" dirty="0" err="1" smtClean="0">
                <a:hlinkClick r:id="rId4"/>
              </a:rPr>
              <a:t>Ognyanova</a:t>
            </a:r>
            <a:r>
              <a:rPr lang="en-US" dirty="0" smtClean="0"/>
              <a:t> (Rutgers)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698" y="226697"/>
            <a:ext cx="6440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Basic Network Visualization Principles  - Layouts  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01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2" y="123568"/>
            <a:ext cx="6442474" cy="6613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1211" y="362249"/>
            <a:ext cx="5028441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Data from 1880–1881 </a:t>
            </a:r>
          </a:p>
          <a:p>
            <a:endParaRPr lang="en-US" sz="2000" dirty="0" smtClean="0">
              <a:solidFill>
                <a:srgbClr val="000000"/>
              </a:solidFill>
              <a:latin typeface="FPHAI A+ Gulliver RM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German teacher Johannes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Delitsch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published in 1900 in ‘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Zeitschrift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für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FPHAI A+ Gulliver RM"/>
              </a:rPr>
              <a:t>Kinderforschung</a:t>
            </a:r>
            <a:r>
              <a:rPr lang="en-US" sz="2000" dirty="0" smtClean="0">
                <a:solidFill>
                  <a:srgbClr val="000000"/>
                </a:solidFill>
                <a:latin typeface="FPHAI A+ Gulliver RM"/>
              </a:rPr>
              <a:t>’ (‘Journal of Child Study’).</a:t>
            </a: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endParaRPr lang="en-US" dirty="0" smtClean="0">
              <a:solidFill>
                <a:srgbClr val="000000"/>
              </a:solidFill>
              <a:latin typeface="FPHAI A+ Gulliver RM"/>
            </a:endParaRP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FPHBH P+ MTSY"/>
              </a:rPr>
              <a:t>|</a:t>
            </a:r>
            <a:r>
              <a:rPr lang="en-US" dirty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  =  I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ngoing friendship relations (“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angebotene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Freunschaften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”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)  - Child in column befriends child in row.</a:t>
            </a:r>
          </a:p>
          <a:p>
            <a:endParaRPr lang="en-US" dirty="0">
              <a:solidFill>
                <a:srgbClr val="000000"/>
              </a:solidFill>
              <a:latin typeface="FPHAI A+ Gulliver RM"/>
            </a:endParaRPr>
          </a:p>
          <a:p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+   = Reciprocated friendships (“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geschlossene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FPHAI A+ Gulliver RM"/>
              </a:rPr>
              <a:t>Freundschaften</a:t>
            </a:r>
            <a:r>
              <a:rPr lang="en-US" dirty="0" smtClean="0">
                <a:solidFill>
                  <a:srgbClr val="000000"/>
                </a:solidFill>
                <a:latin typeface="FPHAI A+ Gulliver RM"/>
              </a:rPr>
              <a:t>”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FPHAI A+ Gulliver RM"/>
              </a:rPr>
              <a:t>)</a:t>
            </a:r>
          </a:p>
          <a:p>
            <a:endParaRPr lang="en-US" b="0" i="0" u="none" strike="noStrike" baseline="0" dirty="0" smtClean="0">
              <a:solidFill>
                <a:srgbClr val="000000"/>
              </a:solidFill>
              <a:latin typeface="FPHAI A+ Gulliver RM"/>
            </a:endParaRPr>
          </a:p>
        </p:txBody>
      </p:sp>
    </p:spTree>
    <p:extLst>
      <p:ext uri="{BB962C8B-B14F-4D97-AF65-F5344CB8AC3E}">
        <p14:creationId xmlns:p14="http://schemas.microsoft.com/office/powerpoint/2010/main" val="24233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8" y="0"/>
            <a:ext cx="11086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5601" y="-851542"/>
            <a:ext cx="8747389" cy="7629643"/>
            <a:chOff x="64833" y="-932363"/>
            <a:chExt cx="8747389" cy="7629643"/>
          </a:xfrm>
        </p:grpSpPr>
        <p:pic>
          <p:nvPicPr>
            <p:cNvPr id="4098" name="Picture 2" descr="http://www.martingrandjean.ch/wp-content/uploads/2015/02/group1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261" y="-932363"/>
              <a:ext cx="5465961" cy="546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783" y="320937"/>
              <a:ext cx="2785963" cy="291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783" y="3666478"/>
              <a:ext cx="2785963" cy="287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057" y="3577701"/>
              <a:ext cx="4389923" cy="3119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833" y="1591301"/>
              <a:ext cx="1034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Grade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589" y="5037317"/>
              <a:ext cx="1055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r>
                <a:rPr lang="en-US" baseline="30000" dirty="0" smtClean="0"/>
                <a:t>th</a:t>
              </a:r>
              <a:r>
                <a:rPr lang="en-US" dirty="0" smtClean="0"/>
                <a:t> Grade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5921" y="3100518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Martin </a:t>
            </a:r>
            <a:r>
              <a:rPr lang="en-US" dirty="0" err="1" smtClean="0">
                <a:hlinkClick r:id="rId6"/>
              </a:rPr>
              <a:t>Grandjean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726" y="2547891"/>
            <a:ext cx="269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Moreno’s original visualizations remade in </a:t>
            </a:r>
            <a:r>
              <a:rPr lang="en-US" dirty="0" err="1" smtClean="0"/>
              <a:t>Gephi</a:t>
            </a:r>
            <a:r>
              <a:rPr lang="en-US" dirty="0" smtClean="0"/>
              <a:t> by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5079" y="248574"/>
            <a:ext cx="3613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Identifying Network Structures &amp; key nodes 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5075" y="4349095"/>
            <a:ext cx="2237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Node size – degree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Node color – gender 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          orange – girls</a:t>
            </a:r>
          </a:p>
          <a:p>
            <a:r>
              <a:rPr lang="en-US" sz="1600" i="1" dirty="0"/>
              <a:t> </a:t>
            </a:r>
            <a:r>
              <a:rPr lang="en-US" sz="1600" i="1" dirty="0" smtClean="0"/>
              <a:t>               white – boys</a:t>
            </a:r>
          </a:p>
          <a:p>
            <a:endParaRPr lang="en-US" sz="1600" i="1" dirty="0"/>
          </a:p>
          <a:p>
            <a:endParaRPr lang="en-US" sz="1600" i="1" dirty="0" smtClean="0"/>
          </a:p>
          <a:p>
            <a:endParaRPr lang="en-US" sz="1600" i="1" dirty="0"/>
          </a:p>
          <a:p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015042" y="3193301"/>
            <a:ext cx="1941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G1: 22 boy-girl edges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G7: 2 </a:t>
            </a:r>
            <a:r>
              <a:rPr lang="en-US" sz="1600" i="1" dirty="0"/>
              <a:t>boy-girl edges</a:t>
            </a: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976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2283" y="219545"/>
            <a:ext cx="7758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/>
              <a:t>Changes in </a:t>
            </a:r>
            <a:r>
              <a:rPr lang="en-US" sz="2000" b="1" i="1" dirty="0" err="1" smtClean="0"/>
              <a:t>homophily</a:t>
            </a:r>
            <a:r>
              <a:rPr lang="en-US" sz="2000" b="1" i="1" dirty="0" smtClean="0"/>
              <a:t>, reciprocity &amp; community structure across grades</a:t>
            </a:r>
            <a:endParaRPr lang="en-US" sz="2000" b="1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6" y="1071745"/>
            <a:ext cx="1802571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55" y="1071745"/>
            <a:ext cx="2075635" cy="210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58" y="1054145"/>
            <a:ext cx="2220426" cy="212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33" y="1071746"/>
            <a:ext cx="3443806" cy="21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3" y="4050633"/>
            <a:ext cx="2904198" cy="208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80" y="3738456"/>
            <a:ext cx="2843600" cy="270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71" y="3957606"/>
            <a:ext cx="2818531" cy="226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56" y="3738456"/>
            <a:ext cx="2831168" cy="274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133" y="1115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62974" y="11141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33776" y="111265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9175" y="11156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7133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36523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0101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39457" y="37432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97610" y="228475"/>
            <a:ext cx="269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Moreno’s original visualizations remade in </a:t>
            </a:r>
            <a:r>
              <a:rPr lang="en-US" dirty="0" err="1" smtClean="0"/>
              <a:t>Gephi</a:t>
            </a:r>
            <a:r>
              <a:rPr lang="en-US" dirty="0" smtClean="0"/>
              <a:t> by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376345" y="773595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0"/>
              </a:rPr>
              <a:t>Martin </a:t>
            </a:r>
            <a:r>
              <a:rPr lang="en-US" dirty="0" err="1" smtClean="0">
                <a:hlinkClick r:id="rId10"/>
              </a:rPr>
              <a:t>Grandjean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618" y="399495"/>
            <a:ext cx="3666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hlinkClick r:id="rId2"/>
              </a:rPr>
              <a:t>Friendship Network in Columbia Intro Bio Classes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(with </a:t>
            </a:r>
            <a:r>
              <a:rPr lang="en-US" sz="2000" dirty="0" err="1" smtClean="0"/>
              <a:t>Kaytee</a:t>
            </a:r>
            <a:r>
              <a:rPr lang="en-US" sz="2000" dirty="0" smtClean="0"/>
              <a:t> </a:t>
            </a:r>
            <a:r>
              <a:rPr lang="en-US" sz="2000" dirty="0" err="1" smtClean="0"/>
              <a:t>Turetsky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Made with D3.js &amp; networkD3 R package</a:t>
            </a:r>
            <a:endParaRPr lang="en-US" sz="2000" dirty="0"/>
          </a:p>
        </p:txBody>
      </p:sp>
      <p:pic>
        <p:nvPicPr>
          <p:cNvPr id="3074" name="Picture 2" descr="C:\Users\curley1\Dropbox\Work\curley\UT\UT\friendsh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6" y="906716"/>
            <a:ext cx="7071487" cy="571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698" y="226697"/>
            <a:ext cx="4770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Extensions to Network Visualization</a:t>
            </a:r>
          </a:p>
          <a:p>
            <a:endParaRPr lang="en-US" sz="24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63984" y="1057694"/>
            <a:ext cx="8281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Limits to what can be inferred immediately from a static network visualization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0395" y="2082131"/>
            <a:ext cx="98795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Interactivity</a:t>
            </a:r>
            <a:r>
              <a:rPr lang="en-US" sz="2000" dirty="0" smtClean="0"/>
              <a:t> – users gain more insight through interactivity &amp; can explore data for themselves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solidFill>
                  <a:srgbClr val="0070C0"/>
                </a:solidFill>
              </a:rPr>
              <a:t>Broswer</a:t>
            </a:r>
            <a:r>
              <a:rPr lang="en-US" dirty="0" smtClean="0">
                <a:solidFill>
                  <a:srgbClr val="0070C0"/>
                </a:solidFill>
              </a:rPr>
              <a:t> based :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98082" y="352300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e.g.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Filtering data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-    </a:t>
            </a:r>
            <a:r>
              <a:rPr lang="en-US" dirty="0" err="1" smtClean="0">
                <a:solidFill>
                  <a:srgbClr val="0070C0"/>
                </a:solidFill>
              </a:rPr>
              <a:t>Mouseover</a:t>
            </a:r>
            <a:r>
              <a:rPr lang="en-US" dirty="0" smtClean="0">
                <a:solidFill>
                  <a:srgbClr val="0070C0"/>
                </a:solidFill>
              </a:rPr>
              <a:t> /</a:t>
            </a:r>
            <a:r>
              <a:rPr lang="en-US" dirty="0" err="1" smtClean="0">
                <a:solidFill>
                  <a:srgbClr val="0070C0"/>
                </a:solidFill>
              </a:rPr>
              <a:t>onClick</a:t>
            </a:r>
            <a:r>
              <a:rPr lang="en-US" dirty="0" smtClean="0">
                <a:solidFill>
                  <a:srgbClr val="0070C0"/>
                </a:solidFill>
              </a:rPr>
              <a:t> events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Linked matrices/networks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3682" y="1138107"/>
            <a:ext cx="308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identify neighbors in </a:t>
            </a:r>
            <a:r>
              <a:rPr lang="en-US" i="1" dirty="0" err="1" smtClean="0"/>
              <a:t>Gephi</a:t>
            </a:r>
            <a:endParaRPr lang="en-US" i="1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4" y="1569985"/>
            <a:ext cx="5543848" cy="448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78" y="1568440"/>
            <a:ext cx="5603811" cy="45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55223" y="488272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 connections in</a:t>
            </a:r>
          </a:p>
          <a:p>
            <a:r>
              <a:rPr lang="en-US" dirty="0" smtClean="0"/>
              <a:t>German school 1880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07314" y="6119708"/>
            <a:ext cx="460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Schmidt has 3 reciprocated friendships, 1 outgoing only &amp; 2 incoming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3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32808" y="1724033"/>
            <a:ext cx="35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identify direct neighbors in D3.js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481351" y="6356251"/>
            <a:ext cx="23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blockbuilder.org/</a:t>
            </a:r>
            <a:r>
              <a:rPr lang="en-US" dirty="0" err="1" smtClean="0"/>
              <a:t>jalapic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73" y="2263005"/>
            <a:ext cx="3269576" cy="34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2" y="2175027"/>
            <a:ext cx="3255574" cy="354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738" y="1837683"/>
            <a:ext cx="3567198" cy="374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29640" y="1732625"/>
            <a:ext cx="261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6"/>
              </a:rPr>
              <a:t>identify triads in D3.js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929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3682" y="1138107"/>
            <a:ext cx="34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find geodesic distances in D3.js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76250" y="292963"/>
            <a:ext cx="198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Interactivity</a:t>
            </a:r>
            <a:endParaRPr lang="en-US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32" y="1507439"/>
            <a:ext cx="45529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81351" y="6356251"/>
            <a:ext cx="23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blockbuilder.org/</a:t>
            </a:r>
            <a:r>
              <a:rPr lang="en-US" dirty="0" err="1" smtClean="0"/>
              <a:t>jalapic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8061" y="2022369"/>
            <a:ext cx="358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Who is 1, 2, 3, 4 geodesic distance from </a:t>
            </a:r>
            <a:r>
              <a:rPr lang="en-US" i="1" dirty="0" err="1" smtClean="0"/>
              <a:t>Flach</a:t>
            </a:r>
            <a:r>
              <a:rPr lang="en-US" i="1" dirty="0" smtClean="0"/>
              <a:t> 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975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89" y="292963"/>
            <a:ext cx="7737221" cy="623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250" y="292963"/>
            <a:ext cx="1986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Interactivity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3682" y="1138107"/>
            <a:ext cx="266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identify shortest paths</a:t>
            </a:r>
          </a:p>
          <a:p>
            <a:endParaRPr lang="en-US" i="1" dirty="0"/>
          </a:p>
          <a:p>
            <a:r>
              <a:rPr lang="en-US" i="1" dirty="0" smtClean="0"/>
              <a:t>Example – </a:t>
            </a:r>
            <a:r>
              <a:rPr lang="en-US" i="1" dirty="0" err="1" smtClean="0"/>
              <a:t>Gephi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35919" y="4811697"/>
            <a:ext cx="4772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Pfeil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Fritzsche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Fährmann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Stolze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Lasch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Pfeil</a:t>
            </a:r>
            <a:r>
              <a:rPr lang="en-US" dirty="0" smtClean="0">
                <a:sym typeface="Wingdings" panose="05000000000000000000" pitchFamily="2" charset="2"/>
              </a:rPr>
              <a:t> &amp; </a:t>
            </a:r>
            <a:r>
              <a:rPr lang="en-US" dirty="0" err="1" smtClean="0">
                <a:sym typeface="Wingdings" panose="05000000000000000000" pitchFamily="2" charset="2"/>
              </a:rPr>
              <a:t>Lasch</a:t>
            </a:r>
            <a:r>
              <a:rPr lang="en-US" dirty="0" smtClean="0">
                <a:sym typeface="Wingdings" panose="05000000000000000000" pitchFamily="2" charset="2"/>
              </a:rPr>
              <a:t> have a geodesic distance of 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55223" y="488272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 connections in</a:t>
            </a:r>
          </a:p>
          <a:p>
            <a:r>
              <a:rPr lang="en-US" dirty="0" smtClean="0"/>
              <a:t>German school 1880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5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7712" y="1145219"/>
            <a:ext cx="447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e.g. </a:t>
            </a:r>
            <a:r>
              <a:rPr lang="en-US" i="1" dirty="0" smtClean="0">
                <a:hlinkClick r:id="rId2"/>
              </a:rPr>
              <a:t>Only showing nodes of high </a:t>
            </a:r>
            <a:r>
              <a:rPr lang="en-US" i="1" dirty="0" err="1" smtClean="0">
                <a:hlinkClick r:id="rId2"/>
              </a:rPr>
              <a:t>betweenness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76250" y="292963"/>
            <a:ext cx="536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Filtering Information  - less is more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13" y="1798636"/>
            <a:ext cx="6959694" cy="44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5746" y="557196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Made using</a:t>
            </a:r>
          </a:p>
          <a:p>
            <a:r>
              <a:rPr lang="en-US" dirty="0" err="1" smtClean="0"/>
              <a:t>rthreejs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196" y="151198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Helen </a:t>
            </a:r>
            <a:r>
              <a:rPr lang="en-US" dirty="0" err="1" smtClean="0"/>
              <a:t>Bott</a:t>
            </a:r>
            <a:r>
              <a:rPr lang="en-US" dirty="0" smtClean="0"/>
              <a:t> 1928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50" y="140682"/>
            <a:ext cx="5926407" cy="67173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0294" y="894721"/>
            <a:ext cx="3319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 of play activities in a nursery school. </a:t>
            </a:r>
          </a:p>
          <a:p>
            <a:endParaRPr lang="en-US" dirty="0" smtClean="0"/>
          </a:p>
          <a:p>
            <a:pPr marL="342900" indent="-342900">
              <a:buAutoNum type="arabicParenBoth"/>
            </a:pPr>
            <a:r>
              <a:rPr lang="en-US" dirty="0" smtClean="0"/>
              <a:t>talked to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interfered with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watched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imitated another</a:t>
            </a:r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cooperated with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50" y="292963"/>
            <a:ext cx="448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3D Network Representations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08" y="1155407"/>
            <a:ext cx="8027941" cy="538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0617" y="1438183"/>
            <a:ext cx="2015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structure</a:t>
            </a:r>
          </a:p>
          <a:p>
            <a:r>
              <a:rPr lang="en-US" dirty="0" smtClean="0"/>
              <a:t>among friends in</a:t>
            </a:r>
          </a:p>
          <a:p>
            <a:r>
              <a:rPr lang="en-US" dirty="0" smtClean="0"/>
              <a:t>Facebook data</a:t>
            </a:r>
          </a:p>
          <a:p>
            <a:r>
              <a:rPr lang="en-US" dirty="0" smtClean="0"/>
              <a:t>(Stanford SNAP repository)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Using  </a:t>
            </a:r>
            <a:r>
              <a:rPr lang="en-US" dirty="0" err="1" smtClean="0">
                <a:hlinkClick r:id="rId3"/>
              </a:rPr>
              <a:t>rthreejs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76250" y="3984465"/>
            <a:ext cx="12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Bryan Lewis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223" y="1295400"/>
            <a:ext cx="10342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Is a network really the right visualization 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995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381000"/>
            <a:ext cx="7765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Social Network Analysis of Social Hierarchies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28800"/>
            <a:ext cx="3655570" cy="352901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3935412" cy="393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72507" y="5867400"/>
            <a:ext cx="180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Adjacency Matrix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586740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Graph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833282" y="2095130"/>
            <a:ext cx="3033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many networks by </a:t>
            </a:r>
          </a:p>
          <a:p>
            <a:r>
              <a:rPr lang="en-US" dirty="0" smtClean="0"/>
              <a:t>visual inspection may not be</a:t>
            </a:r>
          </a:p>
          <a:p>
            <a:r>
              <a:rPr lang="en-US" dirty="0" smtClean="0"/>
              <a:t>that easy or intuitive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811"/>
            <a:ext cx="11150353" cy="4904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1" y="3048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Mice have unique ranks and show high directional consistency of behavior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793331" y="6437488"/>
            <a:ext cx="3040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Williamson et al.   </a:t>
            </a:r>
            <a:r>
              <a:rPr lang="en-US" sz="1200" i="1" dirty="0" err="1" smtClean="0"/>
              <a:t>Anim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Behav</a:t>
            </a:r>
            <a:r>
              <a:rPr lang="en-US" sz="1200" i="1" dirty="0" smtClean="0"/>
              <a:t> </a:t>
            </a:r>
            <a:r>
              <a:rPr lang="en-US" sz="1200" dirty="0" smtClean="0"/>
              <a:t>2016</a:t>
            </a:r>
            <a:r>
              <a:rPr lang="en-US" sz="1200" i="1" dirty="0" smtClean="0"/>
              <a:t>.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1437" y="6232124"/>
            <a:ext cx="13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 -  ggplot2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64510" y="6448717"/>
            <a:ext cx="22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 package - </a:t>
            </a:r>
            <a:r>
              <a:rPr lang="en-US" b="1" dirty="0" err="1" smtClean="0"/>
              <a:t>hierformR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71039" y="554573"/>
            <a:ext cx="4647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 Formation in African Cichlid Fish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56" y="1188127"/>
            <a:ext cx="5725529" cy="42671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47720" y="2500264"/>
            <a:ext cx="3470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Every interaction from initial formation through 24 hours </a:t>
            </a:r>
          </a:p>
          <a:p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Proportion of time spent in transitive </a:t>
            </a:r>
            <a:r>
              <a:rPr lang="en-GB" sz="1600" i="1" dirty="0" smtClean="0"/>
              <a:t>vs.</a:t>
            </a:r>
            <a:r>
              <a:rPr lang="en-GB" sz="1600" dirty="0" smtClean="0"/>
              <a:t> intransitive states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Likelihood of transitioning between transitivity/intransitivity</a:t>
            </a:r>
            <a:endParaRPr lang="en-GB" sz="1600" dirty="0"/>
          </a:p>
          <a:p>
            <a:pPr marL="285750" indent="-285750">
              <a:buFontTx/>
              <a:buChar char="-"/>
            </a:pPr>
            <a:endParaRPr lang="en-GB" sz="1600" dirty="0"/>
          </a:p>
          <a:p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972956" y="6513249"/>
            <a:ext cx="437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(Collaboration with Prof Ivan Chase – Stony Brook)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2201556" y="5607993"/>
            <a:ext cx="438361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49195" y="5598849"/>
            <a:ext cx="438361" cy="381000"/>
          </a:xfrm>
          <a:prstGeom prst="rect">
            <a:avLst/>
          </a:prstGeom>
          <a:solidFill>
            <a:srgbClr val="F2DCD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06467" y="5607993"/>
            <a:ext cx="111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Intransitive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487556" y="5607993"/>
            <a:ext cx="98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Transitive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2163685" y="6043607"/>
            <a:ext cx="2004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41 </a:t>
            </a:r>
            <a:r>
              <a:rPr lang="en-GB" sz="1400" dirty="0"/>
              <a:t>unique network types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3547" y="15269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25021" y="22384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2105" y="30211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683579" y="383052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85053" y="455999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25</a:t>
            </a:r>
            <a:endParaRPr lang="en-US" sz="1200" dirty="0"/>
          </a:p>
        </p:txBody>
      </p:sp>
      <p:pic>
        <p:nvPicPr>
          <p:cNvPr id="21" name="Picture 2" descr="http://pet.imageg.net/graphics/product_images/pPETS-6963254t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8354" y="1188127"/>
            <a:ext cx="1554340" cy="1554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34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urley1\Downloads\journal.pone.0123507.g00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97" y="204182"/>
            <a:ext cx="5091221" cy="65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6149" y="1440153"/>
            <a:ext cx="4628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Rise of Partisanship and Super-Cooperators in the U.S. House of Representatives</a:t>
            </a:r>
          </a:p>
          <a:p>
            <a:endParaRPr lang="en-US" dirty="0" smtClean="0"/>
          </a:p>
          <a:p>
            <a:r>
              <a:rPr lang="en-US" dirty="0" err="1" smtClean="0"/>
              <a:t>Andris</a:t>
            </a:r>
            <a:r>
              <a:rPr lang="en-US" dirty="0"/>
              <a:t> </a:t>
            </a:r>
            <a:r>
              <a:rPr lang="en-US" dirty="0" smtClean="0"/>
              <a:t>et  al. </a:t>
            </a:r>
            <a:r>
              <a:rPr lang="en-US" dirty="0" err="1" smtClean="0"/>
              <a:t>PlosOne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60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5521" y="6329778"/>
            <a:ext cx="3548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Christakis &amp; Fowler 2010  </a:t>
            </a:r>
            <a:r>
              <a:rPr lang="en-US" sz="1600" dirty="0" err="1" smtClean="0"/>
              <a:t>PlosOne</a:t>
            </a:r>
            <a:endParaRPr lang="en-US" sz="16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32110" y="783152"/>
            <a:ext cx="9359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solidFill>
                  <a:schemeClr val="tx2"/>
                </a:solidFill>
              </a:rPr>
              <a:t>Progression </a:t>
            </a:r>
            <a:r>
              <a:rPr lang="en-US" altLang="en-US" sz="2000" b="1" dirty="0">
                <a:solidFill>
                  <a:schemeClr val="tx2"/>
                </a:solidFill>
              </a:rPr>
              <a:t>of flu contagion in the friendship network over time.</a:t>
            </a:r>
          </a:p>
        </p:txBody>
      </p:sp>
      <p:pic>
        <p:nvPicPr>
          <p:cNvPr id="9218" name="Picture 2" descr="C:\Users\curley1\Downloads\journal.pone.0012948.g00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59" y="1438183"/>
            <a:ext cx="8953725" cy="48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474" y="2024464"/>
            <a:ext cx="303252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Edges = friendship </a:t>
            </a:r>
            <a:r>
              <a:rPr lang="en-US" sz="1600" dirty="0"/>
              <a:t>nomination 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White = uninfected individuals/friends</a:t>
            </a:r>
          </a:p>
          <a:p>
            <a:endParaRPr lang="en-US" sz="1600" dirty="0" smtClean="0"/>
          </a:p>
          <a:p>
            <a:r>
              <a:rPr lang="en-US" sz="1600" dirty="0" smtClean="0"/>
              <a:t>Red = Infected </a:t>
            </a:r>
            <a:r>
              <a:rPr lang="en-US" sz="1600" dirty="0"/>
              <a:t>individuals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Yellow = </a:t>
            </a:r>
            <a:r>
              <a:rPr lang="en-US" sz="1600" dirty="0"/>
              <a:t>friends of infected individuals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Node </a:t>
            </a:r>
            <a:r>
              <a:rPr lang="en-US" sz="1600" dirty="0"/>
              <a:t>size </a:t>
            </a:r>
            <a:r>
              <a:rPr lang="en-US" sz="1600" dirty="0" smtClean="0"/>
              <a:t>= proportional </a:t>
            </a:r>
            <a:r>
              <a:rPr lang="en-US" sz="1600" dirty="0"/>
              <a:t>to the number of friends infected.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250" y="292963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Small Multiples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18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250" y="292963"/>
            <a:ext cx="431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Animated Networks using R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10968" y="5194811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my ONLINE TUTORIAL 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7353" y="5194811"/>
            <a:ext cx="550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http://curleylab.psych.columbia.edu/netviz/netviz5.html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56" y="1274026"/>
            <a:ext cx="5876885" cy="34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84072" y="5814789"/>
            <a:ext cx="913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recent animations in </a:t>
            </a:r>
            <a:r>
              <a:rPr lang="en-US" dirty="0" err="1" smtClean="0"/>
              <a:t>rthreejs</a:t>
            </a:r>
            <a:r>
              <a:rPr lang="en-US" dirty="0"/>
              <a:t> - http://bwlewis.github.io/rthreejs/animation/animation.html</a:t>
            </a:r>
          </a:p>
        </p:txBody>
      </p:sp>
    </p:spTree>
    <p:extLst>
      <p:ext uri="{BB962C8B-B14F-4D97-AF65-F5344CB8AC3E}">
        <p14:creationId xmlns:p14="http://schemas.microsoft.com/office/powerpoint/2010/main" val="10139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journals.plos.org/plosone/article/figure/image?size=large&amp;id=10.1371/journal.pone.0158900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5" y="512716"/>
            <a:ext cx="9036306" cy="62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688715" y="6489577"/>
            <a:ext cx="133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(Ivan Chase)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pic>
        <p:nvPicPr>
          <p:cNvPr id="5" name="Picture 2" descr="Image result for &quot;visualizing social&quot; AND (&quot;relationship data&quot; OR &quot;behavioral data&quot; OR &quot;interaction data&quot;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43" y="1114333"/>
            <a:ext cx="8568955" cy="47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97122" y="6488669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Curley 2016 – “</a:t>
            </a:r>
            <a:r>
              <a:rPr lang="en-US" sz="1400" dirty="0" err="1" smtClean="0"/>
              <a:t>musicnotationR</a:t>
            </a:r>
            <a:r>
              <a:rPr lang="en-US" sz="1400" dirty="0" smtClean="0"/>
              <a:t>” R package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34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jacob moreno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52" y="251319"/>
            <a:ext cx="4184413" cy="62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25884" y="341191"/>
            <a:ext cx="258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Jacob Levy Moreno</a:t>
            </a:r>
          </a:p>
          <a:p>
            <a:endParaRPr lang="en-US" sz="2400" dirty="0"/>
          </a:p>
          <a:p>
            <a:r>
              <a:rPr lang="en-US" sz="2400" dirty="0" smtClean="0"/>
              <a:t>1934</a:t>
            </a:r>
          </a:p>
          <a:p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6" y="87951"/>
            <a:ext cx="4514850" cy="665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161" y="1922257"/>
            <a:ext cx="1325926" cy="433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2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" y="878890"/>
            <a:ext cx="12069538" cy="3583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1623" y="6522682"/>
            <a:ext cx="329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Curley 2016 – “</a:t>
            </a:r>
            <a:r>
              <a:rPr lang="en-US" sz="1400" dirty="0" err="1" smtClean="0"/>
              <a:t>musicnotationR</a:t>
            </a:r>
            <a:r>
              <a:rPr lang="en-US" sz="1400" dirty="0" smtClean="0"/>
              <a:t>” R package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2148" y="4977194"/>
            <a:ext cx="107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all aggressive interactions (incoming &amp; outing) for animal Rank #3  - high directional consistency of behavior</a:t>
            </a:r>
          </a:p>
          <a:p>
            <a:endParaRPr lang="en-US" dirty="0"/>
          </a:p>
          <a:p>
            <a:r>
              <a:rPr lang="en-US" dirty="0" smtClean="0"/>
              <a:t>Colors represent unique individuals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2963" y="328474"/>
            <a:ext cx="18213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186431" y="878890"/>
            <a:ext cx="6125592" cy="47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90586" y="470519"/>
            <a:ext cx="473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Shiny </a:t>
            </a:r>
            <a:r>
              <a:rPr lang="en-US" b="1" dirty="0"/>
              <a:t>App</a:t>
            </a:r>
            <a:r>
              <a:rPr lang="en-US" b="1" dirty="0" smtClean="0"/>
              <a:t>:   </a:t>
            </a:r>
            <a:r>
              <a:rPr lang="en-US" b="1" dirty="0" smtClean="0">
                <a:hlinkClick r:id="rId3"/>
              </a:rPr>
              <a:t>https</a:t>
            </a:r>
            <a:r>
              <a:rPr lang="en-US" b="1" dirty="0">
                <a:hlinkClick r:id="rId3"/>
              </a:rPr>
              <a:t>://jalapic.shinyapps.io/music/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963" y="328474"/>
            <a:ext cx="322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Timelines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Dan Rubenstein- Princeton</a:t>
            </a:r>
          </a:p>
          <a:p>
            <a:r>
              <a:rPr lang="en-US" dirty="0" err="1" smtClean="0"/>
              <a:t>PlosOne</a:t>
            </a:r>
            <a:r>
              <a:rPr lang="en-US" dirty="0" smtClean="0"/>
              <a:t> 2015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Community membership over time in zebras vs </a:t>
            </a:r>
            <a:r>
              <a:rPr lang="en-US" dirty="0" err="1" smtClean="0"/>
              <a:t>onagers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86" y="106532"/>
            <a:ext cx="3739191" cy="66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Lots of tools exist to visualize networks</a:t>
            </a:r>
          </a:p>
          <a:p>
            <a:r>
              <a:rPr lang="en-US" dirty="0" smtClean="0"/>
              <a:t>It’s easy to make really attractive network visualizations</a:t>
            </a:r>
          </a:p>
          <a:p>
            <a:r>
              <a:rPr lang="en-US" dirty="0" smtClean="0"/>
              <a:t>It’s also easy to make really bad network visualizations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What question do you want to explore or communicate to an audience?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What’s the most effect way of achieving that?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Learn the programming language / software that will facilitate this !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9091" y="3559946"/>
            <a:ext cx="10546672" cy="28230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24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Links to examples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309092"/>
            <a:ext cx="991923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Katya </a:t>
            </a:r>
            <a:r>
              <a:rPr lang="en-US" dirty="0" err="1" smtClean="0"/>
              <a:t>Ognyanova</a:t>
            </a:r>
            <a:r>
              <a:rPr lang="en-US" dirty="0" smtClean="0"/>
              <a:t> tutorials -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://kateto.net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Martin </a:t>
            </a:r>
            <a:r>
              <a:rPr lang="en-US" dirty="0" err="1" smtClean="0"/>
              <a:t>Grandjean</a:t>
            </a:r>
            <a:r>
              <a:rPr lang="en-US" dirty="0"/>
              <a:t> work -  </a:t>
            </a:r>
            <a:r>
              <a:rPr lang="en-US" dirty="0">
                <a:hlinkClick r:id="rId3"/>
              </a:rPr>
              <a:t>http://www.martingrandjean.ch/social-network-analysis-visualization-morenos-sociograms-revisited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</a:t>
            </a:r>
            <a:r>
              <a:rPr lang="en-US" dirty="0"/>
              <a:t>friendship visualization - 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curleylab.psych.columbia.edu/friendship.html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</a:t>
            </a:r>
            <a:r>
              <a:rPr lang="en-US" dirty="0"/>
              <a:t>friendship visualization 2 - 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curleylab.psych.columbia.edu/friends.html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Identifying neighbors in D3js -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blockbuilder.org/jalapic/0020bebb012760de0d54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Identifying </a:t>
            </a:r>
            <a:r>
              <a:rPr lang="en-US" dirty="0" smtClean="0"/>
              <a:t>triads in </a:t>
            </a:r>
            <a:r>
              <a:rPr lang="en-US" dirty="0"/>
              <a:t>D3js -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blockbuilder.org/jalapic/aeb4b1085f800d31b4be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Identifying </a:t>
            </a:r>
            <a:r>
              <a:rPr lang="en-US" dirty="0"/>
              <a:t>geodesic distance in D3js -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blockbuilder.org/jalapic/0eba1241acdf67c62f5b87357864d662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rthreejs</a:t>
            </a:r>
            <a:r>
              <a:rPr lang="en-US" dirty="0" smtClean="0"/>
              <a:t> example </a:t>
            </a:r>
            <a:r>
              <a:rPr lang="en-US" dirty="0"/>
              <a:t>by Bryan Lewis -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jalapic.github.io/facebook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Linked Matrices in D3js -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curleylab.psych.columbia.edu/socdom1.html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D3js </a:t>
            </a:r>
            <a:r>
              <a:rPr lang="en-US" dirty="0"/>
              <a:t>animated network example -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blockbuilder.org/jalapic/cf1454d62c7efa48d96ee4d803856dfa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1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381000" y="838200"/>
            <a:ext cx="8955300" cy="5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 smtClean="0"/>
              <a:t>A network consists of: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Nodes = individuals</a:t>
            </a:r>
            <a:r>
              <a:rPr lang="en-US" sz="1800" dirty="0"/>
              <a:t>, groups, classes of individuals </a:t>
            </a:r>
            <a:r>
              <a:rPr lang="en-US" sz="1800" dirty="0" smtClean="0"/>
              <a:t>etc.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Node attributes  = phenotypic </a:t>
            </a:r>
            <a:r>
              <a:rPr lang="en-US" sz="1800" dirty="0"/>
              <a:t>traits of the individual </a:t>
            </a:r>
            <a:r>
              <a:rPr lang="en-US" sz="1800" dirty="0" smtClean="0"/>
              <a:t>e.g. gender, age, group membership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Edges = relationship between two nodes,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Weighted = frequency of interaction between nodes,  or strength of association/relationship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smtClean="0"/>
              <a:t>Types of Network</a:t>
            </a:r>
            <a:endParaRPr lang="en-US" sz="2000" b="1" u="sng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Binary Matrix vs Valued Matrix vs </a:t>
            </a:r>
            <a:r>
              <a:rPr lang="en-US" sz="1800" dirty="0" err="1" smtClean="0"/>
              <a:t>Thresholded</a:t>
            </a: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Directed vs Undirected</a:t>
            </a:r>
            <a:endParaRPr lang="en-U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Static vs Dynamic (Temporal)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85800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u="sng" dirty="0" err="1" smtClean="0"/>
              <a:t>Edgelists</a:t>
            </a:r>
            <a:r>
              <a:rPr lang="en-US" sz="2000" b="1" u="sng" dirty="0" smtClean="0"/>
              <a:t> can be:</a:t>
            </a:r>
            <a:endParaRPr lang="en-US" sz="2000" b="1" u="sng" dirty="0"/>
          </a:p>
          <a:p>
            <a:r>
              <a:rPr lang="en-US" sz="2000" dirty="0" smtClean="0"/>
              <a:t>- </a:t>
            </a:r>
            <a:r>
              <a:rPr lang="en-US" sz="2000" dirty="0"/>
              <a:t>pairwise events 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undirected or directed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with time of event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with on/off times</a:t>
            </a:r>
          </a:p>
          <a:p>
            <a:r>
              <a:rPr lang="en-US" sz="2000" dirty="0" smtClean="0"/>
              <a:t>- weighted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 smtClean="0"/>
              <a:t>Adjacency </a:t>
            </a:r>
            <a:r>
              <a:rPr lang="en-US" sz="2000" b="1" u="sng" dirty="0"/>
              <a:t>matrices (</a:t>
            </a:r>
            <a:r>
              <a:rPr lang="en-US" sz="2000" b="1" u="sng" dirty="0" err="1"/>
              <a:t>sociomatrices</a:t>
            </a:r>
            <a:r>
              <a:rPr lang="en-US" sz="2000" b="1" u="sng" dirty="0" smtClean="0"/>
              <a:t>) can be:</a:t>
            </a:r>
            <a:endParaRPr lang="en-US" sz="2000" b="1" u="sng" dirty="0"/>
          </a:p>
          <a:p>
            <a:r>
              <a:rPr lang="en-US" sz="2000" dirty="0" smtClean="0"/>
              <a:t>- </a:t>
            </a:r>
            <a:r>
              <a:rPr lang="en-US" sz="2000" dirty="0"/>
              <a:t>frequency of events</a:t>
            </a:r>
          </a:p>
          <a:p>
            <a:r>
              <a:rPr lang="en-US" sz="2000" dirty="0" smtClean="0"/>
              <a:t>- </a:t>
            </a:r>
            <a:r>
              <a:rPr lang="en-US" sz="2000" dirty="0" err="1"/>
              <a:t>comembership</a:t>
            </a:r>
            <a:endParaRPr lang="en-US" sz="2000" dirty="0"/>
          </a:p>
          <a:p>
            <a:r>
              <a:rPr lang="en-US" sz="2000" dirty="0" smtClean="0"/>
              <a:t>- </a:t>
            </a:r>
            <a:r>
              <a:rPr lang="en-US" sz="2000" dirty="0"/>
              <a:t>association indices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measure of relatedness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measure of distance</a:t>
            </a:r>
          </a:p>
          <a:p>
            <a:r>
              <a:rPr lang="en-US" sz="2000" dirty="0" smtClean="0"/>
              <a:t>- </a:t>
            </a:r>
            <a:r>
              <a:rPr lang="en-US" sz="2000" dirty="0"/>
              <a:t>nominations (ranks)</a:t>
            </a:r>
          </a:p>
          <a:p>
            <a:r>
              <a:rPr lang="en-US" sz="2000" dirty="0"/>
              <a:t>-</a:t>
            </a:r>
            <a:r>
              <a:rPr lang="en-US" sz="2000" dirty="0" smtClean="0"/>
              <a:t> </a:t>
            </a:r>
            <a:r>
              <a:rPr lang="en-US" sz="2000" dirty="0"/>
              <a:t>rates of interaction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93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85800"/>
            <a:ext cx="838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/>
              <a:t>Both edges and nodes can have attributes: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e.g.  EDGES  - frequency, weight, type,  positive/negative</a:t>
            </a:r>
          </a:p>
          <a:p>
            <a:endParaRPr lang="en-US" sz="2000" dirty="0"/>
          </a:p>
          <a:p>
            <a:r>
              <a:rPr lang="en-US" sz="2000" dirty="0" smtClean="0"/>
              <a:t>e.g. NODES – age, sex, group affiliation, personality 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93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828312"/>
            <a:ext cx="1206985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5001323" cy="3972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17669"/>
            <a:ext cx="5002647" cy="3973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0668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Unweighted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973087" y="1066800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0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86" y="0"/>
            <a:ext cx="962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" y="197892"/>
            <a:ext cx="5935916" cy="66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91" y="169174"/>
            <a:ext cx="5754725" cy="666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9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Measures of Graph 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7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5660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2483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Graph Density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429000" y="6172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/>
              <a:t>Density = the proportion of possible edges in the network. In valued network equates to tie strength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4040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56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23" y="1752600"/>
            <a:ext cx="5849938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15240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Components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262061" y="1179255"/>
            <a:ext cx="56251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Giant component – component with largest number of nodes (typically used when component is large fraction of graph)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Isolates can be components of size 1</a:t>
            </a:r>
          </a:p>
          <a:p>
            <a:endParaRPr lang="en-US" sz="2000" dirty="0"/>
          </a:p>
          <a:p>
            <a:r>
              <a:rPr lang="en-US" sz="2000" dirty="0" smtClean="0"/>
              <a:t>Component Ratio = CR </a:t>
            </a:r>
            <a:r>
              <a:rPr lang="en-US" sz="2000" dirty="0"/>
              <a:t>=  c - 1 / n -1   (c is number of components, n is number of nodes in the graph)</a:t>
            </a:r>
          </a:p>
          <a:p>
            <a:endParaRPr lang="en-US" sz="2000" dirty="0" smtClean="0"/>
          </a:p>
          <a:p>
            <a:r>
              <a:rPr lang="en-US" sz="2000" dirty="0" smtClean="0"/>
              <a:t>Maximum </a:t>
            </a:r>
            <a:r>
              <a:rPr lang="en-US" sz="2000" dirty="0"/>
              <a:t>is 1 when every node is an </a:t>
            </a:r>
            <a:r>
              <a:rPr lang="en-US" sz="2000" dirty="0" smtClean="0"/>
              <a:t>isolate. Minimum </a:t>
            </a:r>
            <a:r>
              <a:rPr lang="en-US" sz="2000" dirty="0"/>
              <a:t>of 0 when whole network is one </a:t>
            </a:r>
            <a:r>
              <a:rPr lang="en-US" sz="2000" dirty="0" smtClean="0"/>
              <a:t>component. An </a:t>
            </a:r>
            <a:r>
              <a:rPr lang="en-US" sz="2000" dirty="0"/>
              <a:t>inverse measure of </a:t>
            </a:r>
            <a:r>
              <a:rPr lang="en-US" sz="2000" dirty="0" smtClean="0"/>
              <a:t>cohesion.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3351" y="594508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 = 0.33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Components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1179255"/>
            <a:ext cx="449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Strong component -  in directed graphs, all nodes can reach each other via directed paths</a:t>
            </a:r>
          </a:p>
          <a:p>
            <a:endParaRPr lang="en-US" sz="2000" dirty="0"/>
          </a:p>
          <a:p>
            <a:r>
              <a:rPr lang="en-US" sz="2000" dirty="0" smtClean="0"/>
              <a:t>Weak component – in directed graphs, all nodes cannot reach each other via directed paths</a:t>
            </a:r>
            <a:endParaRPr lang="en-US" sz="20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7353"/>
            <a:ext cx="60023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2400" y="25146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strong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1244" y="1600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weak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78" y="1150649"/>
            <a:ext cx="5860244" cy="46405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533400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Geodesic Distance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339516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Distance from each node to each other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427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86400" y="457200"/>
            <a:ext cx="6096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path is a walk in which each other actor and each other relation </a:t>
            </a:r>
            <a:r>
              <a:rPr lang="en-US" sz="2000" dirty="0" smtClean="0"/>
              <a:t>in </a:t>
            </a:r>
            <a:r>
              <a:rPr lang="en-US" sz="2000" dirty="0"/>
              <a:t>the graph may be used at most one time</a:t>
            </a:r>
          </a:p>
          <a:p>
            <a:endParaRPr lang="en-US" sz="2000" dirty="0"/>
          </a:p>
          <a:p>
            <a:r>
              <a:rPr lang="en-US" sz="2000" dirty="0" smtClean="0"/>
              <a:t>A </a:t>
            </a:r>
            <a:r>
              <a:rPr lang="en-US" sz="2000" dirty="0"/>
              <a:t>trail between two actors is any walk that includes a given relation no </a:t>
            </a:r>
            <a:r>
              <a:rPr lang="en-US" sz="2000" dirty="0" smtClean="0"/>
              <a:t>more  </a:t>
            </a:r>
            <a:r>
              <a:rPr lang="en-US" sz="2000" dirty="0"/>
              <a:t>than once (the same other actors, however, can be part of a trail multiple times. </a:t>
            </a:r>
          </a:p>
          <a:p>
            <a:endParaRPr lang="en-US" sz="2000" dirty="0" smtClean="0"/>
          </a:p>
          <a:p>
            <a:r>
              <a:rPr lang="en-US" sz="2000" dirty="0" smtClean="0"/>
              <a:t>Undirected </a:t>
            </a:r>
            <a:r>
              <a:rPr lang="en-US" sz="2000" dirty="0"/>
              <a:t>network - either direction</a:t>
            </a:r>
          </a:p>
          <a:p>
            <a:r>
              <a:rPr lang="en-US" sz="2000" dirty="0" smtClean="0"/>
              <a:t>Directed </a:t>
            </a:r>
            <a:r>
              <a:rPr lang="en-US" sz="2000" dirty="0"/>
              <a:t>network - can only go via direction of </a:t>
            </a:r>
            <a:r>
              <a:rPr lang="en-US" sz="2000" dirty="0" smtClean="0"/>
              <a:t>edge</a:t>
            </a:r>
          </a:p>
          <a:p>
            <a:endParaRPr lang="en-US" sz="2000" dirty="0"/>
          </a:p>
          <a:p>
            <a:endParaRPr lang="en-US" sz="2000" u="sng" dirty="0" smtClean="0"/>
          </a:p>
          <a:p>
            <a:r>
              <a:rPr lang="en-US" sz="2000" u="sng" dirty="0" smtClean="0"/>
              <a:t>Shortest path </a:t>
            </a:r>
            <a:r>
              <a:rPr lang="en-US" sz="2000" dirty="0" smtClean="0"/>
              <a:t>– the shortest number of steps between any pair of node</a:t>
            </a:r>
          </a:p>
          <a:p>
            <a:endParaRPr lang="en-US" sz="2000" dirty="0"/>
          </a:p>
          <a:p>
            <a:r>
              <a:rPr lang="en-US" sz="2000" u="sng" dirty="0" smtClean="0"/>
              <a:t>Diameter </a:t>
            </a:r>
            <a:r>
              <a:rPr lang="en-US" sz="2000" dirty="0" smtClean="0"/>
              <a:t>– the longest shortest path in the graph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u="sng" dirty="0" smtClean="0"/>
              <a:t>Average path length </a:t>
            </a:r>
            <a:r>
              <a:rPr lang="en-US" sz="2000" dirty="0" smtClean="0"/>
              <a:t>– the average shortest path between all pairs of nodes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1" y="304800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Paths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715000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Diameter = 4</a:t>
            </a:r>
          </a:p>
          <a:p>
            <a:r>
              <a:rPr lang="en-US" i="1" dirty="0" smtClean="0"/>
              <a:t>Average path length = 2.47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70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574"/>
            <a:ext cx="12192000" cy="56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" y="1295400"/>
            <a:ext cx="5019053" cy="406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Directed Connectedness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334000" y="936975"/>
            <a:ext cx="596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What </a:t>
            </a:r>
            <a:r>
              <a:rPr lang="en-US" sz="1800" i="1" dirty="0"/>
              <a:t>proportion of pairs of nodes can reach each other?: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9172" y="5326433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Directed Connectedness = 0.41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7225" y="4800600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row node reach column node ?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2" y="2186991"/>
            <a:ext cx="25527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" y="1295400"/>
            <a:ext cx="5019053" cy="406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Directed Connectedness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755221" y="1121641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/>
              <a:t>Geodesic distance matrix</a:t>
            </a:r>
            <a:endParaRPr lang="en-US" sz="1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89172" y="5326433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Directed Connectedness = 0.41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15" y="2061577"/>
            <a:ext cx="27146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8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3" y="-2416"/>
            <a:ext cx="11321233" cy="686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823" y="-20893"/>
            <a:ext cx="12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Social atom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81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7698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Neighbors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65779" y="5715000"/>
            <a:ext cx="3376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Neighbors are nodes that are connected</a:t>
            </a:r>
            <a:endParaRPr lang="en-US" i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09800"/>
            <a:ext cx="268605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82927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Co-citation is a method for identifying how many neighbors in common nodes have and is a measure of neighborhoods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7042945" y="5050286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and F have 2 neighbors in common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9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06" y="1609120"/>
            <a:ext cx="6001588" cy="4334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7698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Reciprocity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00" y="76170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What proportion of dyads have mutual/ bidirectional/ symmetrical/ reciprocated edges?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835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716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76989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Transitivity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96200" y="5787416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Triad census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2922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78426"/>
            <a:ext cx="8077200" cy="6527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0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3600" y="1600200"/>
            <a:ext cx="4648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Transitivity relates to Watts </a:t>
            </a:r>
            <a:r>
              <a:rPr lang="en-US" sz="1800" dirty="0"/>
              <a:t>&amp; </a:t>
            </a:r>
            <a:r>
              <a:rPr lang="en-US" sz="1800" dirty="0" err="1"/>
              <a:t>Strogatz</a:t>
            </a:r>
            <a:r>
              <a:rPr lang="en-US" sz="1800" dirty="0"/>
              <a:t> clustering coefficient for undirected networks</a:t>
            </a:r>
          </a:p>
          <a:p>
            <a:endParaRPr lang="en-US" sz="1800" dirty="0"/>
          </a:p>
          <a:p>
            <a:r>
              <a:rPr lang="en-US" sz="1800" dirty="0" smtClean="0"/>
              <a:t>Get the individual clustering </a:t>
            </a:r>
            <a:r>
              <a:rPr lang="en-US" sz="1800" dirty="0"/>
              <a:t>of each node (density of ties in each ego network</a:t>
            </a:r>
            <a:r>
              <a:rPr lang="en-US" sz="1800" dirty="0" smtClean="0"/>
              <a:t>). Then the clustering </a:t>
            </a:r>
            <a:r>
              <a:rPr lang="en-US" sz="1800" dirty="0"/>
              <a:t>coefficient is a weighted average of individual clustering coefficients across all </a:t>
            </a:r>
            <a:r>
              <a:rPr lang="en-US" sz="1800" dirty="0" smtClean="0"/>
              <a:t>nodes.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High </a:t>
            </a:r>
            <a:r>
              <a:rPr lang="en-US" sz="1800" dirty="0"/>
              <a:t>clustering may occur in networks that aren't </a:t>
            </a:r>
            <a:r>
              <a:rPr lang="en-US" sz="1800" dirty="0" smtClean="0"/>
              <a:t>globally </a:t>
            </a:r>
            <a:r>
              <a:rPr lang="en-US" sz="1800" dirty="0"/>
              <a:t>cohesive (local vs global cohesion)</a:t>
            </a:r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8100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Clustering Coefficient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94400" y="5788223"/>
            <a:ext cx="1422400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/>
              <a:t>C =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6781800" y="6019800"/>
            <a:ext cx="27432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41432" y="5638800"/>
            <a:ext cx="2997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x number of triangles in the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86075" y="6083970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connected triples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1600" y="55596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</a:t>
            </a:r>
            <a:r>
              <a:rPr lang="en-US" dirty="0" err="1"/>
              <a:t>Watts&amp;Strogatz</a:t>
            </a:r>
            <a:r>
              <a:rPr lang="en-US" dirty="0"/>
              <a:t> 1998)</a:t>
            </a:r>
          </a:p>
        </p:txBody>
      </p:sp>
    </p:spTree>
    <p:extLst>
      <p:ext uri="{BB962C8B-B14F-4D97-AF65-F5344CB8AC3E}">
        <p14:creationId xmlns:p14="http://schemas.microsoft.com/office/powerpoint/2010/main" val="22954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3600" y="1295400"/>
            <a:ext cx="5257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For each node, calculate the number of its neighbors who share a connection.  This can be used to calculate the local clustering coefficient (local transitivity) for each node.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81000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Local Clustering Coefficient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71600" y="55596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</a:t>
            </a:r>
            <a:r>
              <a:rPr lang="en-US" dirty="0" err="1"/>
              <a:t>Watts&amp;Strogatz</a:t>
            </a:r>
            <a:r>
              <a:rPr lang="en-US" dirty="0"/>
              <a:t> 1998)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748421" y="3776246"/>
            <a:ext cx="2100179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C.directed</a:t>
            </a:r>
            <a:r>
              <a:rPr lang="en-US" sz="1600" dirty="0" smtClean="0"/>
              <a:t> </a:t>
            </a:r>
            <a:r>
              <a:rPr lang="en-US" sz="1600" dirty="0"/>
              <a:t>=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95869" y="3962400"/>
            <a:ext cx="3924369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55502" y="3581400"/>
            <a:ext cx="3935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No. directed </a:t>
            </a:r>
            <a:r>
              <a:rPr lang="en-US" dirty="0"/>
              <a:t>connections between i’s neighbors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61368" y="402657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* (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-1)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7207302" y="5105400"/>
            <a:ext cx="391293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66935" y="4724400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</a:t>
            </a:r>
            <a:r>
              <a:rPr lang="en-US" dirty="0" smtClean="0"/>
              <a:t>undirected </a:t>
            </a:r>
            <a:r>
              <a:rPr lang="en-US" dirty="0"/>
              <a:t>connections between i’s neighbors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21793" y="516957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Font typeface="Wingdings" charset="2"/>
              <a:buNone/>
            </a:pP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* (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-1)/2</a:t>
            </a:r>
            <a:endParaRPr lang="en-US" sz="2000" dirty="0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614736" y="4919246"/>
            <a:ext cx="2100179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C.undirected</a:t>
            </a:r>
            <a:r>
              <a:rPr lang="en-US" sz="1600" dirty="0" smtClean="0"/>
              <a:t> </a:t>
            </a:r>
            <a:r>
              <a:rPr lang="en-US" sz="1600" dirty="0"/>
              <a:t>=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8534400" y="6093023"/>
            <a:ext cx="518160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= number of neighbors of </a:t>
            </a:r>
            <a:r>
              <a:rPr lang="en-US" i="1" dirty="0" err="1" smtClean="0"/>
              <a:t>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321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Comparing networks with correspondence analysis</a:t>
            </a:r>
            <a:endParaRPr sz="3600"/>
          </a:p>
        </p:txBody>
      </p:sp>
      <p:sp>
        <p:nvSpPr>
          <p:cNvPr id="2" name="TextBox 1"/>
          <p:cNvSpPr txBox="1"/>
          <p:nvPr/>
        </p:nvSpPr>
        <p:spPr>
          <a:xfrm>
            <a:off x="1371600" y="2133600"/>
            <a:ext cx="999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e.g. comparison of triads between networks (K. </a:t>
            </a:r>
            <a:r>
              <a:rPr lang="en-US" sz="1800" dirty="0"/>
              <a:t>Faust -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www.stat-d.si/mz/mz3.1/faust.pdf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97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45343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218" y="193175"/>
            <a:ext cx="4233627" cy="655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3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5" y="1854150"/>
            <a:ext cx="40767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75" y="1038225"/>
            <a:ext cx="4972050" cy="478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0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75" y="1670750"/>
            <a:ext cx="44386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75" y="1456725"/>
            <a:ext cx="5277675" cy="419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6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15" y="266685"/>
            <a:ext cx="4995875" cy="637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9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0" y="152400"/>
            <a:ext cx="4424606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850" y="152400"/>
            <a:ext cx="4371454" cy="655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5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Node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6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Degree Centrality</a:t>
            </a:r>
            <a:endParaRPr lang="en-US" sz="2400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935579" y="2743200"/>
            <a:ext cx="9990221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B C E D F H J K M L I 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6 2 2 3 4 4 3 1 1 1 1 1 1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9" y="626316"/>
            <a:ext cx="11777661" cy="57744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76989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Degree Centrality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2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Betweenness</a:t>
            </a:r>
            <a:r>
              <a:rPr lang="en-US" sz="2400" b="1" dirty="0" smtClean="0"/>
              <a:t> Centrality</a:t>
            </a:r>
            <a:endParaRPr lang="en-US" sz="24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934200" y="2209800"/>
            <a:ext cx="289560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  Norm   Total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  0.70    46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 0.17    11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 0.17    11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 0.17    11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 0.32    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 0.18    12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H   0.05     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 0.00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 0.00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   0.00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 0.00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 0.00  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 0.00     0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533400"/>
            <a:ext cx="746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How </a:t>
            </a:r>
            <a:r>
              <a:rPr lang="en-US" sz="1800" dirty="0"/>
              <a:t>many shortest paths each node lies on when examining all pairs of </a:t>
            </a:r>
            <a:r>
              <a:rPr lang="en-US" sz="1800" dirty="0" smtClean="0"/>
              <a:t>nodes. If multiple shortest paths between two nodes – shared credit for each node.  Individuals </a:t>
            </a:r>
            <a:r>
              <a:rPr lang="en-US" sz="1800" dirty="0"/>
              <a:t>who have high </a:t>
            </a:r>
            <a:r>
              <a:rPr lang="en-US" sz="1800" dirty="0" err="1"/>
              <a:t>betweenness</a:t>
            </a:r>
            <a:r>
              <a:rPr lang="en-US" sz="1800" dirty="0"/>
              <a:t> are bridges connecting nodes from different parts of the </a:t>
            </a:r>
            <a:r>
              <a:rPr lang="en-US" sz="1800" dirty="0" smtClean="0"/>
              <a:t>network.</a:t>
            </a:r>
          </a:p>
          <a:p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533400" y="59436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Freeman 1979</a:t>
            </a:r>
          </a:p>
        </p:txBody>
      </p:sp>
    </p:spTree>
    <p:extLst>
      <p:ext uri="{BB962C8B-B14F-4D97-AF65-F5344CB8AC3E}">
        <p14:creationId xmlns:p14="http://schemas.microsoft.com/office/powerpoint/2010/main" val="29126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Eigenvector Centrality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562600" y="6757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/>
              <a:t>Higher </a:t>
            </a:r>
            <a:r>
              <a:rPr lang="en-US" sz="1800" dirty="0"/>
              <a:t>in individuals who are well-connected and connected to others who are also </a:t>
            </a:r>
            <a:r>
              <a:rPr lang="en-US" sz="1800" dirty="0" smtClean="0"/>
              <a:t>well-connected. Related </a:t>
            </a:r>
            <a:r>
              <a:rPr lang="en-US" sz="1800" dirty="0"/>
              <a:t>to sum of </a:t>
            </a:r>
            <a:r>
              <a:rPr lang="en-US" sz="1800" dirty="0" err="1"/>
              <a:t>centralitites</a:t>
            </a:r>
            <a:r>
              <a:rPr lang="en-US" sz="1800" dirty="0"/>
              <a:t> of neighbors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59436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/>
              <a:t>Bonacich</a:t>
            </a:r>
            <a:r>
              <a:rPr lang="en-US" sz="1800" dirty="0" smtClean="0"/>
              <a:t> 1972</a:t>
            </a:r>
            <a:endParaRPr lang="en-US" sz="18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324600" y="2273187"/>
            <a:ext cx="7162800" cy="40010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  1.00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 0.33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 0.33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 0.58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 0.63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 0.76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H   0.71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 0.10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 0.10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   0.19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 0.19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 0.17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 0.23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3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Closeness Centrality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4572000" y="609600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Related to the </a:t>
            </a:r>
            <a:r>
              <a:rPr lang="en-US" sz="1800" dirty="0"/>
              <a:t>sum of geodesic distances from a node to all </a:t>
            </a:r>
            <a:r>
              <a:rPr lang="en-US" sz="1800" dirty="0" smtClean="0"/>
              <a:t>others. Essentially </a:t>
            </a:r>
            <a:r>
              <a:rPr lang="en-US" sz="1800" dirty="0"/>
              <a:t>the inverse of a node's average geodesic distance to others in the </a:t>
            </a:r>
            <a:r>
              <a:rPr lang="en-US" sz="1800" dirty="0" smtClean="0"/>
              <a:t>network. 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1077447" y="54864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Freeman 1979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53200" y="1854637"/>
            <a:ext cx="1231106" cy="40010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0.67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0.44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0.44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0.48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0.50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0.50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H  0.50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0.32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0.32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  0.34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0.34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0.33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0.34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5800" y="3998655"/>
            <a:ext cx="373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Closeness centrality is problematic in disconnected networks as no path exists between pairs of nodes. Also not particularly useful for directed networks due to fragmentation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12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" y="1137402"/>
            <a:ext cx="4953000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76989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K-reach Centrality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562600" y="67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/>
              <a:t>What proportion of nodes can be reached in K steps  from each node ?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533400" y="59436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/>
              <a:t>Borgatti</a:t>
            </a:r>
            <a:r>
              <a:rPr lang="en-US" sz="1800" dirty="0" smtClean="0"/>
              <a:t> 2006</a:t>
            </a:r>
            <a:endParaRPr lang="en-US" sz="1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15200" y="1901280"/>
            <a:ext cx="2616101" cy="49244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   K=2     K=3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1.00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 0.62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 0.62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 0.69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 0.69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 0.69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H   0.77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1.00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 0.23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0.62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 0.23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0.62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   0.38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0.69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 0.38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0.69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 0.31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    0.69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 0.38  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0.69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930F80"/>
              </a:solidFill>
              <a:effectLst/>
              <a:latin typeface="Lucida Console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769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Hub Score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6108032" y="609600"/>
            <a:ext cx="53981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 smtClean="0"/>
              <a:t>Hubs </a:t>
            </a:r>
            <a:r>
              <a:rPr lang="en-US" sz="2000" dirty="0"/>
              <a:t>provide many links to other vertices (many outgoing ties</a:t>
            </a:r>
            <a:r>
              <a:rPr lang="en-US" sz="2000" dirty="0" smtClean="0"/>
              <a:t>) and are key drivers of flow</a:t>
            </a:r>
            <a:endParaRPr 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" y="1295400"/>
            <a:ext cx="5019053" cy="406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59436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Kleinberg</a:t>
            </a:r>
            <a:endParaRPr lang="en-US" sz="18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467600" y="2147224"/>
            <a:ext cx="2154436" cy="40010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 raw   norm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 0.19  0.26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0.00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0.72  1.00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latin typeface="Lucida Console" pitchFamily="49" charset="0"/>
                <a:cs typeface="Arial" pitchFamily="34" charset="0"/>
              </a:rPr>
              <a:t>H  0.00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0.39  0.54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0.39  0.54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0.39  0.54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0.00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0.00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0.00  0.00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0.00  </a:t>
            </a:r>
            <a:r>
              <a:rPr lang="en-US" altLang="en-US" sz="2000" dirty="0">
                <a:latin typeface="Lucida Console" pitchFamily="49" charset="0"/>
                <a:cs typeface="Arial" pitchFamily="34" charset="0"/>
              </a:rPr>
              <a:t>0.00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0.00  0.00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76989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Authority Score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172200" y="997803"/>
            <a:ext cx="5093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Authorities </a:t>
            </a:r>
            <a:r>
              <a:rPr lang="en-US" sz="2000" dirty="0"/>
              <a:t>receive many incoming </a:t>
            </a:r>
            <a:r>
              <a:rPr lang="en-US" sz="2000" dirty="0" smtClean="0"/>
              <a:t>links particularly from hubs</a:t>
            </a:r>
            <a:endParaRPr lang="en-US" sz="20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" y="1371600"/>
            <a:ext cx="5019053" cy="406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59436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Kleinberg</a:t>
            </a:r>
            <a:endParaRPr lang="en-US" sz="18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294364" y="2057400"/>
            <a:ext cx="2154436" cy="40010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   raw   norm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 0.85   1.00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0.41   0.48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0.00   0.00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latin typeface="Lucida Console" pitchFamily="49" charset="0"/>
                <a:cs typeface="Arial" pitchFamily="34" charset="0"/>
              </a:rPr>
              <a:t>H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0.00   0.00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0.33   0.38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0.00   0.00</a:t>
            </a:r>
          </a:p>
        </p:txBody>
      </p:sp>
    </p:spTree>
    <p:extLst>
      <p:ext uri="{BB962C8B-B14F-4D97-AF65-F5344CB8AC3E}">
        <p14:creationId xmlns:p14="http://schemas.microsoft.com/office/powerpoint/2010/main" val="21784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73" y="739313"/>
            <a:ext cx="4201112" cy="507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9" y="739313"/>
            <a:ext cx="4639323" cy="1962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911" y="3684233"/>
            <a:ext cx="4234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Thorleif</a:t>
            </a:r>
            <a:r>
              <a:rPr lang="en-US" dirty="0" smtClean="0"/>
              <a:t> </a:t>
            </a:r>
            <a:r>
              <a:rPr lang="en-US" dirty="0" err="1" smtClean="0"/>
              <a:t>Schjeldrup-Ebbe</a:t>
            </a:r>
            <a:r>
              <a:rPr lang="en-US" dirty="0" smtClean="0"/>
              <a:t>    1922</a:t>
            </a:r>
          </a:p>
          <a:p>
            <a:endParaRPr lang="en-US" dirty="0"/>
          </a:p>
          <a:p>
            <a:r>
              <a:rPr lang="en-US" dirty="0" smtClean="0"/>
              <a:t>First demonstration of a social hierarchy in animals (chickens)</a:t>
            </a:r>
          </a:p>
          <a:p>
            <a:endParaRPr lang="en-US" dirty="0"/>
          </a:p>
          <a:p>
            <a:r>
              <a:rPr lang="en-US" dirty="0" smtClean="0"/>
              <a:t>Demonstrated transitivity as feature of linear social hierarchies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55907" y="5839952"/>
            <a:ext cx="3154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Illustration of Network Intransitivity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838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76989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Page Rank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6" y="1371600"/>
            <a:ext cx="5019053" cy="406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594360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/>
              <a:t>Brin</a:t>
            </a:r>
            <a:r>
              <a:rPr lang="en-US" sz="1800" dirty="0" smtClean="0"/>
              <a:t> &amp; Page 1998</a:t>
            </a:r>
            <a:endParaRPr lang="en-US" sz="1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15200" y="1905000"/>
            <a:ext cx="1231106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A  0.16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  0.21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F  0.20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latin typeface="Lucida Console" pitchFamily="49" charset="0"/>
                <a:cs typeface="Arial" pitchFamily="34" charset="0"/>
              </a:rPr>
              <a:t>H  </a:t>
            </a:r>
            <a:r>
              <a:rPr lang="en-US" altLang="en-US" sz="2000" dirty="0" smtClean="0">
                <a:latin typeface="Lucida Console" pitchFamily="49" charset="0"/>
                <a:cs typeface="Arial" pitchFamily="34" charset="0"/>
              </a:rPr>
              <a:t>0.19 </a:t>
            </a:r>
            <a:endParaRPr lang="en-US" altLang="en-US" sz="2000" dirty="0"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B  0.02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  0.03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D  0.05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L  0.02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J  0.02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K  0.02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G  0.07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I  0.02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3062</Words>
  <Application>Microsoft Office PowerPoint</Application>
  <PresentationFormat>Custom</PresentationFormat>
  <Paragraphs>802</Paragraphs>
  <Slides>90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Social Network Analysis Workshop Glasgow, Scotland - July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Explosion of Animal Social/Interaction Network Analyses</vt:lpstr>
      <vt:lpstr>PowerPoint Presentation</vt:lpstr>
      <vt:lpstr>PowerPoint Presentation</vt:lpstr>
      <vt:lpstr>Advantages of SNA</vt:lpstr>
      <vt:lpstr>SNA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Links to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Measures of Graph Cohesion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networks with correspondence analysis</vt:lpstr>
      <vt:lpstr>PowerPoint Presentation</vt:lpstr>
      <vt:lpstr>PowerPoint Presentation</vt:lpstr>
      <vt:lpstr>PowerPoint Presentation</vt:lpstr>
      <vt:lpstr>PowerPoint Presentation</vt:lpstr>
      <vt:lpstr>Node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Social Interactions in Social Networks</dc:title>
  <dc:creator>curley1</dc:creator>
  <cp:lastModifiedBy>Columbia University</cp:lastModifiedBy>
  <cp:revision>51</cp:revision>
  <dcterms:modified xsi:type="dcterms:W3CDTF">2018-07-01T18:14:26Z</dcterms:modified>
</cp:coreProperties>
</file>